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2" r:id="rId2"/>
    <p:sldId id="339" r:id="rId3"/>
    <p:sldId id="263" r:id="rId4"/>
    <p:sldId id="264" r:id="rId5"/>
    <p:sldId id="265" r:id="rId6"/>
    <p:sldId id="302" r:id="rId7"/>
    <p:sldId id="275" r:id="rId8"/>
    <p:sldId id="303" r:id="rId9"/>
    <p:sldId id="258" r:id="rId10"/>
    <p:sldId id="266" r:id="rId11"/>
    <p:sldId id="317" r:id="rId12"/>
    <p:sldId id="319" r:id="rId13"/>
    <p:sldId id="318" r:id="rId14"/>
    <p:sldId id="313" r:id="rId15"/>
    <p:sldId id="267" r:id="rId16"/>
    <p:sldId id="312" r:id="rId17"/>
    <p:sldId id="260" r:id="rId18"/>
    <p:sldId id="259" r:id="rId19"/>
    <p:sldId id="268" r:id="rId20"/>
    <p:sldId id="261" r:id="rId21"/>
    <p:sldId id="272" r:id="rId22"/>
    <p:sldId id="269" r:id="rId23"/>
    <p:sldId id="270" r:id="rId24"/>
    <p:sldId id="326" r:id="rId25"/>
    <p:sldId id="311" r:id="rId26"/>
    <p:sldId id="323" r:id="rId27"/>
    <p:sldId id="314" r:id="rId28"/>
    <p:sldId id="320" r:id="rId29"/>
    <p:sldId id="315" r:id="rId30"/>
    <p:sldId id="321" r:id="rId31"/>
    <p:sldId id="316" r:id="rId32"/>
    <p:sldId id="273" r:id="rId33"/>
    <p:sldId id="274" r:id="rId34"/>
    <p:sldId id="276" r:id="rId35"/>
    <p:sldId id="277" r:id="rId36"/>
    <p:sldId id="281" r:id="rId37"/>
    <p:sldId id="278" r:id="rId38"/>
    <p:sldId id="279" r:id="rId39"/>
    <p:sldId id="280" r:id="rId40"/>
    <p:sldId id="282" r:id="rId41"/>
    <p:sldId id="283" r:id="rId42"/>
    <p:sldId id="284" r:id="rId43"/>
    <p:sldId id="285" r:id="rId44"/>
    <p:sldId id="286" r:id="rId45"/>
    <p:sldId id="287" r:id="rId46"/>
    <p:sldId id="288" r:id="rId47"/>
    <p:sldId id="289" r:id="rId48"/>
    <p:sldId id="304" r:id="rId49"/>
    <p:sldId id="290" r:id="rId50"/>
    <p:sldId id="305" r:id="rId51"/>
    <p:sldId id="306" r:id="rId52"/>
    <p:sldId id="291" r:id="rId53"/>
    <p:sldId id="292" r:id="rId54"/>
    <p:sldId id="293" r:id="rId55"/>
    <p:sldId id="294" r:id="rId56"/>
    <p:sldId id="295" r:id="rId57"/>
    <p:sldId id="296" r:id="rId58"/>
    <p:sldId id="297" r:id="rId59"/>
    <p:sldId id="298" r:id="rId60"/>
    <p:sldId id="299" r:id="rId61"/>
    <p:sldId id="300" r:id="rId62"/>
    <p:sldId id="301" r:id="rId63"/>
    <p:sldId id="307" r:id="rId64"/>
    <p:sldId id="308" r:id="rId65"/>
    <p:sldId id="309" r:id="rId66"/>
    <p:sldId id="310" r:id="rId67"/>
    <p:sldId id="322" r:id="rId68"/>
    <p:sldId id="325" r:id="rId69"/>
    <p:sldId id="327" r:id="rId70"/>
    <p:sldId id="328" r:id="rId71"/>
    <p:sldId id="329" r:id="rId72"/>
    <p:sldId id="330" r:id="rId73"/>
    <p:sldId id="331" r:id="rId74"/>
    <p:sldId id="332" r:id="rId75"/>
    <p:sldId id="333" r:id="rId76"/>
    <p:sldId id="334" r:id="rId77"/>
    <p:sldId id="335" r:id="rId78"/>
    <p:sldId id="336" r:id="rId79"/>
    <p:sldId id="337" r:id="rId80"/>
    <p:sldId id="338" r:id="rId8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95"/>
    <p:restoredTop sz="94660"/>
  </p:normalViewPr>
  <p:slideViewPr>
    <p:cSldViewPr snapToGrid="0" snapToObjects="1">
      <p:cViewPr varScale="1">
        <p:scale>
          <a:sx n="121" d="100"/>
          <a:sy n="121" d="100"/>
        </p:scale>
        <p:origin x="176" y="4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theme" Target="theme/theme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61" Type="http://schemas.openxmlformats.org/officeDocument/2006/relationships/slide" Target="slides/slide60.xml"/><Relationship Id="rId8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3706F-5997-8543-8E37-78AD48A62B2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F9B6A5B-5F57-434B-A8C2-9BD2FF860E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9BEE5A7-73D9-F64D-8B96-955FA70CDEC7}"/>
              </a:ext>
            </a:extLst>
          </p:cNvPr>
          <p:cNvSpPr>
            <a:spLocks noGrp="1"/>
          </p:cNvSpPr>
          <p:nvPr>
            <p:ph type="dt" sz="half" idx="10"/>
          </p:nvPr>
        </p:nvSpPr>
        <p:spPr/>
        <p:txBody>
          <a:bodyPr/>
          <a:lstStyle/>
          <a:p>
            <a:fld id="{95A57398-B24D-E745-AF62-F04A64529994}" type="datetimeFigureOut">
              <a:rPr lang="en-US" smtClean="0"/>
              <a:t>4/23/21</a:t>
            </a:fld>
            <a:endParaRPr lang="en-US"/>
          </a:p>
        </p:txBody>
      </p:sp>
      <p:sp>
        <p:nvSpPr>
          <p:cNvPr id="5" name="Footer Placeholder 4">
            <a:extLst>
              <a:ext uri="{FF2B5EF4-FFF2-40B4-BE49-F238E27FC236}">
                <a16:creationId xmlns:a16="http://schemas.microsoft.com/office/drawing/2014/main" id="{2298FCDD-FEC6-2849-80A5-E38ED6D998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2446AC-9D0C-D74D-B629-5796CE6FCD2D}"/>
              </a:ext>
            </a:extLst>
          </p:cNvPr>
          <p:cNvSpPr>
            <a:spLocks noGrp="1"/>
          </p:cNvSpPr>
          <p:nvPr>
            <p:ph type="sldNum" sz="quarter" idx="12"/>
          </p:nvPr>
        </p:nvSpPr>
        <p:spPr/>
        <p:txBody>
          <a:bodyPr/>
          <a:lstStyle/>
          <a:p>
            <a:fld id="{61258334-7F5C-8D4D-90C4-633804FF41AD}" type="slidenum">
              <a:rPr lang="en-US" smtClean="0"/>
              <a:t>‹#›</a:t>
            </a:fld>
            <a:endParaRPr lang="en-US"/>
          </a:p>
        </p:txBody>
      </p:sp>
    </p:spTree>
    <p:extLst>
      <p:ext uri="{BB962C8B-B14F-4D97-AF65-F5344CB8AC3E}">
        <p14:creationId xmlns:p14="http://schemas.microsoft.com/office/powerpoint/2010/main" val="1766385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34238C-67D4-744A-98A3-514030CF1F6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29B2FD9-5271-D449-BFAF-8A4FC345E32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5E69A9-86E3-964D-BF81-4FF699273A16}"/>
              </a:ext>
            </a:extLst>
          </p:cNvPr>
          <p:cNvSpPr>
            <a:spLocks noGrp="1"/>
          </p:cNvSpPr>
          <p:nvPr>
            <p:ph type="dt" sz="half" idx="10"/>
          </p:nvPr>
        </p:nvSpPr>
        <p:spPr/>
        <p:txBody>
          <a:bodyPr/>
          <a:lstStyle/>
          <a:p>
            <a:fld id="{95A57398-B24D-E745-AF62-F04A64529994}" type="datetimeFigureOut">
              <a:rPr lang="en-US" smtClean="0"/>
              <a:t>4/23/21</a:t>
            </a:fld>
            <a:endParaRPr lang="en-US"/>
          </a:p>
        </p:txBody>
      </p:sp>
      <p:sp>
        <p:nvSpPr>
          <p:cNvPr id="5" name="Footer Placeholder 4">
            <a:extLst>
              <a:ext uri="{FF2B5EF4-FFF2-40B4-BE49-F238E27FC236}">
                <a16:creationId xmlns:a16="http://schemas.microsoft.com/office/drawing/2014/main" id="{8099C189-9E3C-E340-B3E0-C40F021FFC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4FF973-186A-8947-95A5-3EE21ACA67C3}"/>
              </a:ext>
            </a:extLst>
          </p:cNvPr>
          <p:cNvSpPr>
            <a:spLocks noGrp="1"/>
          </p:cNvSpPr>
          <p:nvPr>
            <p:ph type="sldNum" sz="quarter" idx="12"/>
          </p:nvPr>
        </p:nvSpPr>
        <p:spPr/>
        <p:txBody>
          <a:bodyPr/>
          <a:lstStyle/>
          <a:p>
            <a:fld id="{61258334-7F5C-8D4D-90C4-633804FF41AD}" type="slidenum">
              <a:rPr lang="en-US" smtClean="0"/>
              <a:t>‹#›</a:t>
            </a:fld>
            <a:endParaRPr lang="en-US"/>
          </a:p>
        </p:txBody>
      </p:sp>
    </p:spTree>
    <p:extLst>
      <p:ext uri="{BB962C8B-B14F-4D97-AF65-F5344CB8AC3E}">
        <p14:creationId xmlns:p14="http://schemas.microsoft.com/office/powerpoint/2010/main" val="49429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55F87E7-3EB4-F24D-8AF7-E0FC0772112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3578B70-8945-9A47-846A-DBF4C3616BB5}"/>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29018C-81B9-E240-BCDE-879BEC010B1B}"/>
              </a:ext>
            </a:extLst>
          </p:cNvPr>
          <p:cNvSpPr>
            <a:spLocks noGrp="1"/>
          </p:cNvSpPr>
          <p:nvPr>
            <p:ph type="dt" sz="half" idx="10"/>
          </p:nvPr>
        </p:nvSpPr>
        <p:spPr/>
        <p:txBody>
          <a:bodyPr/>
          <a:lstStyle/>
          <a:p>
            <a:fld id="{95A57398-B24D-E745-AF62-F04A64529994}" type="datetimeFigureOut">
              <a:rPr lang="en-US" smtClean="0"/>
              <a:t>4/23/21</a:t>
            </a:fld>
            <a:endParaRPr lang="en-US"/>
          </a:p>
        </p:txBody>
      </p:sp>
      <p:sp>
        <p:nvSpPr>
          <p:cNvPr id="5" name="Footer Placeholder 4">
            <a:extLst>
              <a:ext uri="{FF2B5EF4-FFF2-40B4-BE49-F238E27FC236}">
                <a16:creationId xmlns:a16="http://schemas.microsoft.com/office/drawing/2014/main" id="{F80C3453-44EB-1240-976D-9542049C17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021618-28EF-814F-B710-862DE58622EB}"/>
              </a:ext>
            </a:extLst>
          </p:cNvPr>
          <p:cNvSpPr>
            <a:spLocks noGrp="1"/>
          </p:cNvSpPr>
          <p:nvPr>
            <p:ph type="sldNum" sz="quarter" idx="12"/>
          </p:nvPr>
        </p:nvSpPr>
        <p:spPr/>
        <p:txBody>
          <a:bodyPr/>
          <a:lstStyle/>
          <a:p>
            <a:fld id="{61258334-7F5C-8D4D-90C4-633804FF41AD}" type="slidenum">
              <a:rPr lang="en-US" smtClean="0"/>
              <a:t>‹#›</a:t>
            </a:fld>
            <a:endParaRPr lang="en-US"/>
          </a:p>
        </p:txBody>
      </p:sp>
    </p:spTree>
    <p:extLst>
      <p:ext uri="{BB962C8B-B14F-4D97-AF65-F5344CB8AC3E}">
        <p14:creationId xmlns:p14="http://schemas.microsoft.com/office/powerpoint/2010/main" val="25885359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CAEEBE-DC94-5449-8D8C-B35E2FF57F7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94B68FB-1A9A-D243-98E7-8137D7670807}"/>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10551A-D3D6-224D-9F8A-7BA647DF1E5F}"/>
              </a:ext>
            </a:extLst>
          </p:cNvPr>
          <p:cNvSpPr>
            <a:spLocks noGrp="1"/>
          </p:cNvSpPr>
          <p:nvPr>
            <p:ph type="dt" sz="half" idx="10"/>
          </p:nvPr>
        </p:nvSpPr>
        <p:spPr/>
        <p:txBody>
          <a:bodyPr/>
          <a:lstStyle/>
          <a:p>
            <a:fld id="{95A57398-B24D-E745-AF62-F04A64529994}" type="datetimeFigureOut">
              <a:rPr lang="en-US" smtClean="0"/>
              <a:t>4/23/21</a:t>
            </a:fld>
            <a:endParaRPr lang="en-US"/>
          </a:p>
        </p:txBody>
      </p:sp>
      <p:sp>
        <p:nvSpPr>
          <p:cNvPr id="5" name="Footer Placeholder 4">
            <a:extLst>
              <a:ext uri="{FF2B5EF4-FFF2-40B4-BE49-F238E27FC236}">
                <a16:creationId xmlns:a16="http://schemas.microsoft.com/office/drawing/2014/main" id="{05B90998-833F-834F-845D-DA25DB339B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50D7F4-4624-724B-ACE0-B7D9B2166B91}"/>
              </a:ext>
            </a:extLst>
          </p:cNvPr>
          <p:cNvSpPr>
            <a:spLocks noGrp="1"/>
          </p:cNvSpPr>
          <p:nvPr>
            <p:ph type="sldNum" sz="quarter" idx="12"/>
          </p:nvPr>
        </p:nvSpPr>
        <p:spPr/>
        <p:txBody>
          <a:bodyPr/>
          <a:lstStyle/>
          <a:p>
            <a:fld id="{61258334-7F5C-8D4D-90C4-633804FF41AD}" type="slidenum">
              <a:rPr lang="en-US" smtClean="0"/>
              <a:t>‹#›</a:t>
            </a:fld>
            <a:endParaRPr lang="en-US"/>
          </a:p>
        </p:txBody>
      </p:sp>
    </p:spTree>
    <p:extLst>
      <p:ext uri="{BB962C8B-B14F-4D97-AF65-F5344CB8AC3E}">
        <p14:creationId xmlns:p14="http://schemas.microsoft.com/office/powerpoint/2010/main" val="1856816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45D83-4EA4-A545-B50E-083E3E46037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E347AF1-C7C8-9941-90C3-2DBF8457AB9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7390A4A3-5A7F-2C4B-B25B-D8E961D0F04F}"/>
              </a:ext>
            </a:extLst>
          </p:cNvPr>
          <p:cNvSpPr>
            <a:spLocks noGrp="1"/>
          </p:cNvSpPr>
          <p:nvPr>
            <p:ph type="dt" sz="half" idx="10"/>
          </p:nvPr>
        </p:nvSpPr>
        <p:spPr/>
        <p:txBody>
          <a:bodyPr/>
          <a:lstStyle/>
          <a:p>
            <a:fld id="{95A57398-B24D-E745-AF62-F04A64529994}" type="datetimeFigureOut">
              <a:rPr lang="en-US" smtClean="0"/>
              <a:t>4/23/21</a:t>
            </a:fld>
            <a:endParaRPr lang="en-US"/>
          </a:p>
        </p:txBody>
      </p:sp>
      <p:sp>
        <p:nvSpPr>
          <p:cNvPr id="5" name="Footer Placeholder 4">
            <a:extLst>
              <a:ext uri="{FF2B5EF4-FFF2-40B4-BE49-F238E27FC236}">
                <a16:creationId xmlns:a16="http://schemas.microsoft.com/office/drawing/2014/main" id="{41E10742-C47F-564B-979C-E029644854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2A54E3-F82C-8647-BE0E-E60B825BA4D8}"/>
              </a:ext>
            </a:extLst>
          </p:cNvPr>
          <p:cNvSpPr>
            <a:spLocks noGrp="1"/>
          </p:cNvSpPr>
          <p:nvPr>
            <p:ph type="sldNum" sz="quarter" idx="12"/>
          </p:nvPr>
        </p:nvSpPr>
        <p:spPr/>
        <p:txBody>
          <a:bodyPr/>
          <a:lstStyle/>
          <a:p>
            <a:fld id="{61258334-7F5C-8D4D-90C4-633804FF41AD}" type="slidenum">
              <a:rPr lang="en-US" smtClean="0"/>
              <a:t>‹#›</a:t>
            </a:fld>
            <a:endParaRPr lang="en-US"/>
          </a:p>
        </p:txBody>
      </p:sp>
    </p:spTree>
    <p:extLst>
      <p:ext uri="{BB962C8B-B14F-4D97-AF65-F5344CB8AC3E}">
        <p14:creationId xmlns:p14="http://schemas.microsoft.com/office/powerpoint/2010/main" val="749809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1DE1B3-0572-CB45-A458-B10BCD235E9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C09D143-08AB-0F4C-8C37-5E3468488ED2}"/>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D04E024-8E61-D347-91E6-B81F18E2A964}"/>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437745B-118F-6042-9AE2-67B488619B84}"/>
              </a:ext>
            </a:extLst>
          </p:cNvPr>
          <p:cNvSpPr>
            <a:spLocks noGrp="1"/>
          </p:cNvSpPr>
          <p:nvPr>
            <p:ph type="dt" sz="half" idx="10"/>
          </p:nvPr>
        </p:nvSpPr>
        <p:spPr/>
        <p:txBody>
          <a:bodyPr/>
          <a:lstStyle/>
          <a:p>
            <a:fld id="{95A57398-B24D-E745-AF62-F04A64529994}" type="datetimeFigureOut">
              <a:rPr lang="en-US" smtClean="0"/>
              <a:t>4/23/21</a:t>
            </a:fld>
            <a:endParaRPr lang="en-US"/>
          </a:p>
        </p:txBody>
      </p:sp>
      <p:sp>
        <p:nvSpPr>
          <p:cNvPr id="6" name="Footer Placeholder 5">
            <a:extLst>
              <a:ext uri="{FF2B5EF4-FFF2-40B4-BE49-F238E27FC236}">
                <a16:creationId xmlns:a16="http://schemas.microsoft.com/office/drawing/2014/main" id="{A7A585DA-DE0A-2A4B-B4A8-514B9D1A79F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316CB85-0113-C344-942B-AC8332F7E5EF}"/>
              </a:ext>
            </a:extLst>
          </p:cNvPr>
          <p:cNvSpPr>
            <a:spLocks noGrp="1"/>
          </p:cNvSpPr>
          <p:nvPr>
            <p:ph type="sldNum" sz="quarter" idx="12"/>
          </p:nvPr>
        </p:nvSpPr>
        <p:spPr/>
        <p:txBody>
          <a:bodyPr/>
          <a:lstStyle/>
          <a:p>
            <a:fld id="{61258334-7F5C-8D4D-90C4-633804FF41AD}" type="slidenum">
              <a:rPr lang="en-US" smtClean="0"/>
              <a:t>‹#›</a:t>
            </a:fld>
            <a:endParaRPr lang="en-US"/>
          </a:p>
        </p:txBody>
      </p:sp>
    </p:spTree>
    <p:extLst>
      <p:ext uri="{BB962C8B-B14F-4D97-AF65-F5344CB8AC3E}">
        <p14:creationId xmlns:p14="http://schemas.microsoft.com/office/powerpoint/2010/main" val="3696362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C89CF0-160F-7348-AF47-B39E7C197BA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8AED773-DFAA-2947-B137-62281DB2CB4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264E20D-4FB2-AE42-8380-657C92B8F1C8}"/>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8E16E87-919A-9749-9290-D23CF3A03A2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98A36099-ADDF-8041-9BF6-51D5197C6FDC}"/>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0385EA4-7040-5745-A77C-55C369CD00D4}"/>
              </a:ext>
            </a:extLst>
          </p:cNvPr>
          <p:cNvSpPr>
            <a:spLocks noGrp="1"/>
          </p:cNvSpPr>
          <p:nvPr>
            <p:ph type="dt" sz="half" idx="10"/>
          </p:nvPr>
        </p:nvSpPr>
        <p:spPr/>
        <p:txBody>
          <a:bodyPr/>
          <a:lstStyle/>
          <a:p>
            <a:fld id="{95A57398-B24D-E745-AF62-F04A64529994}" type="datetimeFigureOut">
              <a:rPr lang="en-US" smtClean="0"/>
              <a:t>4/23/21</a:t>
            </a:fld>
            <a:endParaRPr lang="en-US"/>
          </a:p>
        </p:txBody>
      </p:sp>
      <p:sp>
        <p:nvSpPr>
          <p:cNvPr id="8" name="Footer Placeholder 7">
            <a:extLst>
              <a:ext uri="{FF2B5EF4-FFF2-40B4-BE49-F238E27FC236}">
                <a16:creationId xmlns:a16="http://schemas.microsoft.com/office/drawing/2014/main" id="{0FE9B9F9-DA6B-D04B-9E1D-7DF0933B551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036F94B-5CAC-D249-A32D-64E2E965E722}"/>
              </a:ext>
            </a:extLst>
          </p:cNvPr>
          <p:cNvSpPr>
            <a:spLocks noGrp="1"/>
          </p:cNvSpPr>
          <p:nvPr>
            <p:ph type="sldNum" sz="quarter" idx="12"/>
          </p:nvPr>
        </p:nvSpPr>
        <p:spPr/>
        <p:txBody>
          <a:bodyPr/>
          <a:lstStyle/>
          <a:p>
            <a:fld id="{61258334-7F5C-8D4D-90C4-633804FF41AD}" type="slidenum">
              <a:rPr lang="en-US" smtClean="0"/>
              <a:t>‹#›</a:t>
            </a:fld>
            <a:endParaRPr lang="en-US"/>
          </a:p>
        </p:txBody>
      </p:sp>
    </p:spTree>
    <p:extLst>
      <p:ext uri="{BB962C8B-B14F-4D97-AF65-F5344CB8AC3E}">
        <p14:creationId xmlns:p14="http://schemas.microsoft.com/office/powerpoint/2010/main" val="1224314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561FAB-206C-2247-A7BD-BE69A2AD725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0D14C3E-9BE8-5049-BB85-86DCFB89688A}"/>
              </a:ext>
            </a:extLst>
          </p:cNvPr>
          <p:cNvSpPr>
            <a:spLocks noGrp="1"/>
          </p:cNvSpPr>
          <p:nvPr>
            <p:ph type="dt" sz="half" idx="10"/>
          </p:nvPr>
        </p:nvSpPr>
        <p:spPr/>
        <p:txBody>
          <a:bodyPr/>
          <a:lstStyle/>
          <a:p>
            <a:fld id="{95A57398-B24D-E745-AF62-F04A64529994}" type="datetimeFigureOut">
              <a:rPr lang="en-US" smtClean="0"/>
              <a:t>4/23/21</a:t>
            </a:fld>
            <a:endParaRPr lang="en-US"/>
          </a:p>
        </p:txBody>
      </p:sp>
      <p:sp>
        <p:nvSpPr>
          <p:cNvPr id="4" name="Footer Placeholder 3">
            <a:extLst>
              <a:ext uri="{FF2B5EF4-FFF2-40B4-BE49-F238E27FC236}">
                <a16:creationId xmlns:a16="http://schemas.microsoft.com/office/drawing/2014/main" id="{AB96E8B9-0F46-514A-86BD-3EAAAF78C69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8809D84-792F-D542-997D-D4E47DC02A82}"/>
              </a:ext>
            </a:extLst>
          </p:cNvPr>
          <p:cNvSpPr>
            <a:spLocks noGrp="1"/>
          </p:cNvSpPr>
          <p:nvPr>
            <p:ph type="sldNum" sz="quarter" idx="12"/>
          </p:nvPr>
        </p:nvSpPr>
        <p:spPr/>
        <p:txBody>
          <a:bodyPr/>
          <a:lstStyle/>
          <a:p>
            <a:fld id="{61258334-7F5C-8D4D-90C4-633804FF41AD}" type="slidenum">
              <a:rPr lang="en-US" smtClean="0"/>
              <a:t>‹#›</a:t>
            </a:fld>
            <a:endParaRPr lang="en-US"/>
          </a:p>
        </p:txBody>
      </p:sp>
    </p:spTree>
    <p:extLst>
      <p:ext uri="{BB962C8B-B14F-4D97-AF65-F5344CB8AC3E}">
        <p14:creationId xmlns:p14="http://schemas.microsoft.com/office/powerpoint/2010/main" val="13074374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E68880-69E9-3A48-B622-DBE7E06A78EC}"/>
              </a:ext>
            </a:extLst>
          </p:cNvPr>
          <p:cNvSpPr>
            <a:spLocks noGrp="1"/>
          </p:cNvSpPr>
          <p:nvPr>
            <p:ph type="dt" sz="half" idx="10"/>
          </p:nvPr>
        </p:nvSpPr>
        <p:spPr/>
        <p:txBody>
          <a:bodyPr/>
          <a:lstStyle/>
          <a:p>
            <a:fld id="{95A57398-B24D-E745-AF62-F04A64529994}" type="datetimeFigureOut">
              <a:rPr lang="en-US" smtClean="0"/>
              <a:t>4/23/21</a:t>
            </a:fld>
            <a:endParaRPr lang="en-US"/>
          </a:p>
        </p:txBody>
      </p:sp>
      <p:sp>
        <p:nvSpPr>
          <p:cNvPr id="3" name="Footer Placeholder 2">
            <a:extLst>
              <a:ext uri="{FF2B5EF4-FFF2-40B4-BE49-F238E27FC236}">
                <a16:creationId xmlns:a16="http://schemas.microsoft.com/office/drawing/2014/main" id="{1EDD3F04-336A-E541-B436-8BB16E7D0CE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42002D0-0F34-D543-830D-3E533FAC84BF}"/>
              </a:ext>
            </a:extLst>
          </p:cNvPr>
          <p:cNvSpPr>
            <a:spLocks noGrp="1"/>
          </p:cNvSpPr>
          <p:nvPr>
            <p:ph type="sldNum" sz="quarter" idx="12"/>
          </p:nvPr>
        </p:nvSpPr>
        <p:spPr/>
        <p:txBody>
          <a:bodyPr/>
          <a:lstStyle/>
          <a:p>
            <a:fld id="{61258334-7F5C-8D4D-90C4-633804FF41AD}" type="slidenum">
              <a:rPr lang="en-US" smtClean="0"/>
              <a:t>‹#›</a:t>
            </a:fld>
            <a:endParaRPr lang="en-US"/>
          </a:p>
        </p:txBody>
      </p:sp>
    </p:spTree>
    <p:extLst>
      <p:ext uri="{BB962C8B-B14F-4D97-AF65-F5344CB8AC3E}">
        <p14:creationId xmlns:p14="http://schemas.microsoft.com/office/powerpoint/2010/main" val="3516357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659597-BA31-BB44-83EC-C5C92685EA6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A7F9A1F-A805-444D-893A-40BF74EC72A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7A0B0D2-EB7A-2946-947C-0352F42E60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638FAEE-B77F-D84C-B998-1519CC97135B}"/>
              </a:ext>
            </a:extLst>
          </p:cNvPr>
          <p:cNvSpPr>
            <a:spLocks noGrp="1"/>
          </p:cNvSpPr>
          <p:nvPr>
            <p:ph type="dt" sz="half" idx="10"/>
          </p:nvPr>
        </p:nvSpPr>
        <p:spPr/>
        <p:txBody>
          <a:bodyPr/>
          <a:lstStyle/>
          <a:p>
            <a:fld id="{95A57398-B24D-E745-AF62-F04A64529994}" type="datetimeFigureOut">
              <a:rPr lang="en-US" smtClean="0"/>
              <a:t>4/23/21</a:t>
            </a:fld>
            <a:endParaRPr lang="en-US"/>
          </a:p>
        </p:txBody>
      </p:sp>
      <p:sp>
        <p:nvSpPr>
          <p:cNvPr id="6" name="Footer Placeholder 5">
            <a:extLst>
              <a:ext uri="{FF2B5EF4-FFF2-40B4-BE49-F238E27FC236}">
                <a16:creationId xmlns:a16="http://schemas.microsoft.com/office/drawing/2014/main" id="{1F7A6024-27E0-FF45-8F05-A5A1EC6A1D6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4793A4-2B07-794E-9DE8-FEA9FC553466}"/>
              </a:ext>
            </a:extLst>
          </p:cNvPr>
          <p:cNvSpPr>
            <a:spLocks noGrp="1"/>
          </p:cNvSpPr>
          <p:nvPr>
            <p:ph type="sldNum" sz="quarter" idx="12"/>
          </p:nvPr>
        </p:nvSpPr>
        <p:spPr/>
        <p:txBody>
          <a:bodyPr/>
          <a:lstStyle/>
          <a:p>
            <a:fld id="{61258334-7F5C-8D4D-90C4-633804FF41AD}" type="slidenum">
              <a:rPr lang="en-US" smtClean="0"/>
              <a:t>‹#›</a:t>
            </a:fld>
            <a:endParaRPr lang="en-US"/>
          </a:p>
        </p:txBody>
      </p:sp>
    </p:spTree>
    <p:extLst>
      <p:ext uri="{BB962C8B-B14F-4D97-AF65-F5344CB8AC3E}">
        <p14:creationId xmlns:p14="http://schemas.microsoft.com/office/powerpoint/2010/main" val="42523427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6F1B28-F8A3-574F-9234-6663F5B67D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BF1F3A0-3F1B-684B-B4D4-D0634D04AC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7E11E5B-1DFA-EE4B-9433-D6E0340EF9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7E4ECFB-1D5B-384C-B10B-78CCAC6F5254}"/>
              </a:ext>
            </a:extLst>
          </p:cNvPr>
          <p:cNvSpPr>
            <a:spLocks noGrp="1"/>
          </p:cNvSpPr>
          <p:nvPr>
            <p:ph type="dt" sz="half" idx="10"/>
          </p:nvPr>
        </p:nvSpPr>
        <p:spPr/>
        <p:txBody>
          <a:bodyPr/>
          <a:lstStyle/>
          <a:p>
            <a:fld id="{95A57398-B24D-E745-AF62-F04A64529994}" type="datetimeFigureOut">
              <a:rPr lang="en-US" smtClean="0"/>
              <a:t>4/23/21</a:t>
            </a:fld>
            <a:endParaRPr lang="en-US"/>
          </a:p>
        </p:txBody>
      </p:sp>
      <p:sp>
        <p:nvSpPr>
          <p:cNvPr id="6" name="Footer Placeholder 5">
            <a:extLst>
              <a:ext uri="{FF2B5EF4-FFF2-40B4-BE49-F238E27FC236}">
                <a16:creationId xmlns:a16="http://schemas.microsoft.com/office/drawing/2014/main" id="{DEDAE3F2-2D66-F646-9D7E-56E0FE43439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56C2007-BDAE-504B-94BF-4B72DB8AC3EB}"/>
              </a:ext>
            </a:extLst>
          </p:cNvPr>
          <p:cNvSpPr>
            <a:spLocks noGrp="1"/>
          </p:cNvSpPr>
          <p:nvPr>
            <p:ph type="sldNum" sz="quarter" idx="12"/>
          </p:nvPr>
        </p:nvSpPr>
        <p:spPr/>
        <p:txBody>
          <a:bodyPr/>
          <a:lstStyle/>
          <a:p>
            <a:fld id="{61258334-7F5C-8D4D-90C4-633804FF41AD}" type="slidenum">
              <a:rPr lang="en-US" smtClean="0"/>
              <a:t>‹#›</a:t>
            </a:fld>
            <a:endParaRPr lang="en-US"/>
          </a:p>
        </p:txBody>
      </p:sp>
    </p:spTree>
    <p:extLst>
      <p:ext uri="{BB962C8B-B14F-4D97-AF65-F5344CB8AC3E}">
        <p14:creationId xmlns:p14="http://schemas.microsoft.com/office/powerpoint/2010/main" val="2544152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64905E-AA08-2C44-823B-56CD612C9D1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4687F65-C672-3141-8F2B-DE4AB94C6A1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211F82-2F25-1940-9172-C0C520C4C5B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A57398-B24D-E745-AF62-F04A64529994}" type="datetimeFigureOut">
              <a:rPr lang="en-US" smtClean="0"/>
              <a:t>4/23/21</a:t>
            </a:fld>
            <a:endParaRPr lang="en-US"/>
          </a:p>
        </p:txBody>
      </p:sp>
      <p:sp>
        <p:nvSpPr>
          <p:cNvPr id="5" name="Footer Placeholder 4">
            <a:extLst>
              <a:ext uri="{FF2B5EF4-FFF2-40B4-BE49-F238E27FC236}">
                <a16:creationId xmlns:a16="http://schemas.microsoft.com/office/drawing/2014/main" id="{7DBD769C-FDC2-8046-91B3-91F785952BC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733E309-2C60-464E-BCA4-358467EC83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258334-7F5C-8D4D-90C4-633804FF41AD}" type="slidenum">
              <a:rPr lang="en-US" smtClean="0"/>
              <a:t>‹#›</a:t>
            </a:fld>
            <a:endParaRPr lang="en-US"/>
          </a:p>
        </p:txBody>
      </p:sp>
    </p:spTree>
    <p:extLst>
      <p:ext uri="{BB962C8B-B14F-4D97-AF65-F5344CB8AC3E}">
        <p14:creationId xmlns:p14="http://schemas.microsoft.com/office/powerpoint/2010/main" val="20965631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slide" Target="slide67.xml"/><Relationship Id="rId2" Type="http://schemas.openxmlformats.org/officeDocument/2006/relationships/slide" Target="slide32.xml"/><Relationship Id="rId1" Type="http://schemas.openxmlformats.org/officeDocument/2006/relationships/slideLayout" Target="../slideLayouts/slideLayout6.xml"/><Relationship Id="rId4" Type="http://schemas.openxmlformats.org/officeDocument/2006/relationships/slide" Target="slide1.xml"/></Relationships>
</file>

<file path=ppt/slides/_rels/slide11.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slide" Target="slide32.xml"/><Relationship Id="rId1" Type="http://schemas.openxmlformats.org/officeDocument/2006/relationships/slideLayout" Target="../slideLayouts/slideLayout6.xml"/><Relationship Id="rId4" Type="http://schemas.openxmlformats.org/officeDocument/2006/relationships/slide" Target="slide1.xml"/></Relationships>
</file>

<file path=ppt/slides/_rels/slide12.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slide" Target="slide16.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slide" Target="slide16.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slide" Target="slide17.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slide" Target="slide27.xml"/><Relationship Id="rId2" Type="http://schemas.openxmlformats.org/officeDocument/2006/relationships/slide" Target="slide17.xml"/><Relationship Id="rId1" Type="http://schemas.openxmlformats.org/officeDocument/2006/relationships/slideLayout" Target="../slideLayouts/slideLayout6.xml"/><Relationship Id="rId4" Type="http://schemas.openxmlformats.org/officeDocument/2006/relationships/slide" Target="slide1.xml"/></Relationships>
</file>

<file path=ppt/slides/_rels/slide17.xml.rels><?xml version="1.0" encoding="UTF-8" standalone="yes"?>
<Relationships xmlns="http://schemas.openxmlformats.org/package/2006/relationships"><Relationship Id="rId3" Type="http://schemas.openxmlformats.org/officeDocument/2006/relationships/slide" Target="slide21.xml"/><Relationship Id="rId2" Type="http://schemas.openxmlformats.org/officeDocument/2006/relationships/slide" Target="slide18.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slide" Target="slide20.xml"/><Relationship Id="rId2" Type="http://schemas.openxmlformats.org/officeDocument/2006/relationships/slide" Target="slide19.xml"/><Relationship Id="rId1" Type="http://schemas.openxmlformats.org/officeDocument/2006/relationships/slideLayout" Target="../slideLayouts/slideLayout6.xml"/><Relationship Id="rId4" Type="http://schemas.openxmlformats.org/officeDocument/2006/relationships/slide" Target="slide1.xml"/></Relationships>
</file>

<file path=ppt/slides/_rels/slide19.xml.rels><?xml version="1.0" encoding="UTF-8" standalone="yes"?>
<Relationships xmlns="http://schemas.openxmlformats.org/package/2006/relationships"><Relationship Id="rId3" Type="http://schemas.openxmlformats.org/officeDocument/2006/relationships/slide" Target="slide22.xml"/><Relationship Id="rId2" Type="http://schemas.openxmlformats.org/officeDocument/2006/relationships/slide" Target="slide65.xml"/><Relationship Id="rId1" Type="http://schemas.openxmlformats.org/officeDocument/2006/relationships/slideLayout" Target="../slideLayouts/slideLayout6.xml"/><Relationship Id="rId5" Type="http://schemas.openxmlformats.org/officeDocument/2006/relationships/slide" Target="slide1.xml"/><Relationship Id="rId4" Type="http://schemas.openxmlformats.org/officeDocument/2006/relationships/slide" Target="slide20.xml"/></Relationships>
</file>

<file path=ppt/slides/_rels/slide2.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slide" Target="slide26.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slide" Target="slide26.xml"/><Relationship Id="rId2" Type="http://schemas.openxmlformats.org/officeDocument/2006/relationships/slide" Target="slide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23.xml"/><Relationship Id="rId1" Type="http://schemas.openxmlformats.org/officeDocument/2006/relationships/slideLayout" Target="../slideLayouts/slideLayout6.xml"/><Relationship Id="rId4" Type="http://schemas.openxmlformats.org/officeDocument/2006/relationships/slide" Target="slide1.xml"/></Relationships>
</file>

<file path=ppt/slides/_rels/slide23.xml.rels><?xml version="1.0" encoding="UTF-8" standalone="yes"?>
<Relationships xmlns="http://schemas.openxmlformats.org/package/2006/relationships"><Relationship Id="rId3" Type="http://schemas.openxmlformats.org/officeDocument/2006/relationships/slide" Target="slide24.xml"/><Relationship Id="rId2" Type="http://schemas.openxmlformats.org/officeDocument/2006/relationships/slide" Target="slide64.xml"/><Relationship Id="rId1" Type="http://schemas.openxmlformats.org/officeDocument/2006/relationships/slideLayout" Target="../slideLayouts/slideLayout2.xml"/><Relationship Id="rId4" Type="http://schemas.openxmlformats.org/officeDocument/2006/relationships/slide" Target="slide26.xml"/></Relationships>
</file>

<file path=ppt/slides/_rels/slide24.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slide" Target="slide28.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slide" Target="slide28.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slide" Target="slide29.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slide" Target="slide31.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slide" Target="slide36.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slide" Target="slide4.xml"/><Relationship Id="rId1" Type="http://schemas.openxmlformats.org/officeDocument/2006/relationships/slideLayout" Target="../slideLayouts/slideLayout6.xml"/><Relationship Id="rId4" Type="http://schemas.openxmlformats.org/officeDocument/2006/relationships/slide" Target="slide1.xml"/></Relationships>
</file>

<file path=ppt/slides/_rels/slide30.xml.rels><?xml version="1.0" encoding="UTF-8" standalone="yes"?>
<Relationships xmlns="http://schemas.openxmlformats.org/package/2006/relationships"><Relationship Id="rId2" Type="http://schemas.openxmlformats.org/officeDocument/2006/relationships/slide" Target="slide36.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slide" Target="slide36.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slide" Target="slide34.xml"/><Relationship Id="rId2" Type="http://schemas.openxmlformats.org/officeDocument/2006/relationships/slide" Target="slide33.xml"/><Relationship Id="rId1" Type="http://schemas.openxmlformats.org/officeDocument/2006/relationships/slideLayout" Target="../slideLayouts/slideLayout6.xml"/><Relationship Id="rId5" Type="http://schemas.openxmlformats.org/officeDocument/2006/relationships/slide" Target="slide1.xml"/><Relationship Id="rId4" Type="http://schemas.openxmlformats.org/officeDocument/2006/relationships/slide" Target="slide35.xml"/></Relationships>
</file>

<file path=ppt/slides/_rels/slide33.xml.rels><?xml version="1.0" encoding="UTF-8" standalone="yes"?>
<Relationships xmlns="http://schemas.openxmlformats.org/package/2006/relationships"><Relationship Id="rId3" Type="http://schemas.openxmlformats.org/officeDocument/2006/relationships/slide" Target="slide64.xml"/><Relationship Id="rId2" Type="http://schemas.openxmlformats.org/officeDocument/2006/relationships/slide" Target="slide66.xml"/><Relationship Id="rId1" Type="http://schemas.openxmlformats.org/officeDocument/2006/relationships/slideLayout" Target="../slideLayouts/slideLayout2.xml"/><Relationship Id="rId4" Type="http://schemas.openxmlformats.org/officeDocument/2006/relationships/slide" Target="slide1.xml"/></Relationships>
</file>

<file path=ppt/slides/_rels/slide34.xml.rels><?xml version="1.0" encoding="UTF-8" standalone="yes"?>
<Relationships xmlns="http://schemas.openxmlformats.org/package/2006/relationships"><Relationship Id="rId3" Type="http://schemas.openxmlformats.org/officeDocument/2006/relationships/slide" Target="slide64.xml"/><Relationship Id="rId2" Type="http://schemas.openxmlformats.org/officeDocument/2006/relationships/slide" Target="slide66.xml"/><Relationship Id="rId1" Type="http://schemas.openxmlformats.org/officeDocument/2006/relationships/slideLayout" Target="../slideLayouts/slideLayout2.xml"/><Relationship Id="rId6" Type="http://schemas.openxmlformats.org/officeDocument/2006/relationships/slide" Target="slide1.xml"/><Relationship Id="rId5" Type="http://schemas.openxmlformats.org/officeDocument/2006/relationships/slide" Target="slide36.xml"/><Relationship Id="rId4" Type="http://schemas.openxmlformats.org/officeDocument/2006/relationships/slide" Target="slide37.xml"/></Relationships>
</file>

<file path=ppt/slides/_rels/slide35.xml.rels><?xml version="1.0" encoding="UTF-8" standalone="yes"?>
<Relationships xmlns="http://schemas.openxmlformats.org/package/2006/relationships"><Relationship Id="rId3" Type="http://schemas.openxmlformats.org/officeDocument/2006/relationships/slide" Target="slide64.xml"/><Relationship Id="rId2" Type="http://schemas.openxmlformats.org/officeDocument/2006/relationships/slide" Target="slide66.xml"/><Relationship Id="rId1" Type="http://schemas.openxmlformats.org/officeDocument/2006/relationships/slideLayout" Target="../slideLayouts/slideLayout2.xml"/><Relationship Id="rId5" Type="http://schemas.openxmlformats.org/officeDocument/2006/relationships/slide" Target="slide36.xml"/><Relationship Id="rId4" Type="http://schemas.openxmlformats.org/officeDocument/2006/relationships/slide" Target="slide37.xml"/></Relationships>
</file>

<file path=ppt/slides/_rels/slide36.xml.rels><?xml version="1.0" encoding="UTF-8" standalone="yes"?>
<Relationships xmlns="http://schemas.openxmlformats.org/package/2006/relationships"><Relationship Id="rId3" Type="http://schemas.openxmlformats.org/officeDocument/2006/relationships/slide" Target="slide37.xml"/><Relationship Id="rId2" Type="http://schemas.openxmlformats.org/officeDocument/2006/relationships/slide" Target="slide40.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3" Type="http://schemas.openxmlformats.org/officeDocument/2006/relationships/slide" Target="slide39.xml"/><Relationship Id="rId2" Type="http://schemas.openxmlformats.org/officeDocument/2006/relationships/slide" Target="slide38.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slide" Target="slide39.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slide" Target="slide24.xml"/><Relationship Id="rId2" Type="http://schemas.openxmlformats.org/officeDocument/2006/relationships/slide" Target="slide41.xml"/><Relationship Id="rId1" Type="http://schemas.openxmlformats.org/officeDocument/2006/relationships/slideLayout" Target="../slideLayouts/slideLayout7.xml"/><Relationship Id="rId4" Type="http://schemas.openxmlformats.org/officeDocument/2006/relationships/slide" Target="slide1.xml"/></Relationships>
</file>

<file path=ppt/slides/_rels/slide4.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slide" Target="slide5.xml"/><Relationship Id="rId1" Type="http://schemas.openxmlformats.org/officeDocument/2006/relationships/slideLayout" Target="../slideLayouts/slideLayout6.xml"/><Relationship Id="rId4" Type="http://schemas.openxmlformats.org/officeDocument/2006/relationships/slide" Target="slide1.xml"/></Relationships>
</file>

<file path=ppt/slides/_rels/slide40.xml.rels><?xml version="1.0" encoding="UTF-8" standalone="yes"?>
<Relationships xmlns="http://schemas.openxmlformats.org/package/2006/relationships"><Relationship Id="rId2" Type="http://schemas.openxmlformats.org/officeDocument/2006/relationships/slide" Target="slide3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slide" Target="slide24.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slide" Target="slide72.xml"/><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3" Type="http://schemas.openxmlformats.org/officeDocument/2006/relationships/slide" Target="slide45.xml"/><Relationship Id="rId2" Type="http://schemas.openxmlformats.org/officeDocument/2006/relationships/slide" Target="slide44.xml"/><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2" Type="http://schemas.openxmlformats.org/officeDocument/2006/relationships/slide" Target="slide45.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slide" Target="slide24.xml"/><Relationship Id="rId2" Type="http://schemas.openxmlformats.org/officeDocument/2006/relationships/slide" Target="slide46.xml"/><Relationship Id="rId1" Type="http://schemas.openxmlformats.org/officeDocument/2006/relationships/slideLayout" Target="../slideLayouts/slideLayout7.xml"/><Relationship Id="rId4" Type="http://schemas.openxmlformats.org/officeDocument/2006/relationships/slide" Target="slide1.xml"/></Relationships>
</file>

<file path=ppt/slides/_rels/slide46.xml.rels><?xml version="1.0" encoding="UTF-8" standalone="yes"?>
<Relationships xmlns="http://schemas.openxmlformats.org/package/2006/relationships"><Relationship Id="rId2" Type="http://schemas.openxmlformats.org/officeDocument/2006/relationships/slide" Target="slide2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slide" Target="slide49.xml"/><Relationship Id="rId2" Type="http://schemas.openxmlformats.org/officeDocument/2006/relationships/slide" Target="slide53.xml"/><Relationship Id="rId1" Type="http://schemas.openxmlformats.org/officeDocument/2006/relationships/slideLayout" Target="../slideLayouts/slideLayout6.xml"/><Relationship Id="rId4" Type="http://schemas.openxmlformats.org/officeDocument/2006/relationships/slide" Target="slide1.xml"/></Relationships>
</file>

<file path=ppt/slides/_rels/slide48.xml.rels><?xml version="1.0" encoding="UTF-8" standalone="yes"?>
<Relationships xmlns="http://schemas.openxmlformats.org/package/2006/relationships"><Relationship Id="rId3" Type="http://schemas.openxmlformats.org/officeDocument/2006/relationships/slide" Target="slide50.xml"/><Relationship Id="rId2" Type="http://schemas.openxmlformats.org/officeDocument/2006/relationships/slide" Target="slide53.xml"/><Relationship Id="rId1" Type="http://schemas.openxmlformats.org/officeDocument/2006/relationships/slideLayout" Target="../slideLayouts/slideLayout6.xml"/><Relationship Id="rId4" Type="http://schemas.openxmlformats.org/officeDocument/2006/relationships/slide" Target="slide1.xml"/></Relationships>
</file>

<file path=ppt/slides/_rels/slide49.xml.rels><?xml version="1.0" encoding="UTF-8" standalone="yes"?>
<Relationships xmlns="http://schemas.openxmlformats.org/package/2006/relationships"><Relationship Id="rId3" Type="http://schemas.openxmlformats.org/officeDocument/2006/relationships/slide" Target="slide55.xml"/><Relationship Id="rId2" Type="http://schemas.openxmlformats.org/officeDocument/2006/relationships/slide" Target="slide63.xml"/><Relationship Id="rId1" Type="http://schemas.openxmlformats.org/officeDocument/2006/relationships/slideLayout" Target="../slideLayouts/slideLayout6.xml"/><Relationship Id="rId5" Type="http://schemas.openxmlformats.org/officeDocument/2006/relationships/slide" Target="slide1.xml"/><Relationship Id="rId4" Type="http://schemas.openxmlformats.org/officeDocument/2006/relationships/slide" Target="slide52.xml"/></Relationships>
</file>

<file path=ppt/slides/_rels/slide5.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3" Type="http://schemas.openxmlformats.org/officeDocument/2006/relationships/slide" Target="slide51.xml"/><Relationship Id="rId2" Type="http://schemas.openxmlformats.org/officeDocument/2006/relationships/slide" Target="slide63.xml"/><Relationship Id="rId1" Type="http://schemas.openxmlformats.org/officeDocument/2006/relationships/slideLayout" Target="../slideLayouts/slideLayout6.xml"/><Relationship Id="rId5" Type="http://schemas.openxmlformats.org/officeDocument/2006/relationships/slide" Target="slide1.xml"/><Relationship Id="rId4" Type="http://schemas.openxmlformats.org/officeDocument/2006/relationships/slide" Target="slide52.xml"/></Relationships>
</file>

<file path=ppt/slides/_rels/slide51.xml.rels><?xml version="1.0" encoding="UTF-8" standalone="yes"?>
<Relationships xmlns="http://schemas.openxmlformats.org/package/2006/relationships"><Relationship Id="rId2" Type="http://schemas.openxmlformats.org/officeDocument/2006/relationships/slide" Target="slide55.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slide" Target="slide55.xml"/><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3" Type="http://schemas.openxmlformats.org/officeDocument/2006/relationships/slide" Target="slide49.xml"/><Relationship Id="rId2" Type="http://schemas.openxmlformats.org/officeDocument/2006/relationships/slide" Target="slide54.xml"/><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3" Type="http://schemas.openxmlformats.org/officeDocument/2006/relationships/slide" Target="slide54.xml"/><Relationship Id="rId2" Type="http://schemas.openxmlformats.org/officeDocument/2006/relationships/slide" Target="slide64.xml"/><Relationship Id="rId1" Type="http://schemas.openxmlformats.org/officeDocument/2006/relationships/slideLayout" Target="../slideLayouts/slideLayout6.xml"/><Relationship Id="rId5" Type="http://schemas.openxmlformats.org/officeDocument/2006/relationships/slide" Target="slide52.xml"/><Relationship Id="rId4" Type="http://schemas.openxmlformats.org/officeDocument/2006/relationships/slide" Target="slide55.xml"/></Relationships>
</file>

<file path=ppt/slides/_rels/slide55.xml.rels><?xml version="1.0" encoding="UTF-8" standalone="yes"?>
<Relationships xmlns="http://schemas.openxmlformats.org/package/2006/relationships"><Relationship Id="rId3" Type="http://schemas.openxmlformats.org/officeDocument/2006/relationships/slide" Target="slide57.xml"/><Relationship Id="rId2" Type="http://schemas.openxmlformats.org/officeDocument/2006/relationships/slide" Target="slide56.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slide" Target="slide55.xml"/><Relationship Id="rId2" Type="http://schemas.openxmlformats.org/officeDocument/2006/relationships/slide" Target="slide64.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slide" Target="slide59.xml"/><Relationship Id="rId2" Type="http://schemas.openxmlformats.org/officeDocument/2006/relationships/slide" Target="slide58.xml"/><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3" Type="http://schemas.openxmlformats.org/officeDocument/2006/relationships/slide" Target="slide57.xml"/><Relationship Id="rId2" Type="http://schemas.openxmlformats.org/officeDocument/2006/relationships/slide" Target="slide64.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slide" Target="slide61.xml"/><Relationship Id="rId2" Type="http://schemas.openxmlformats.org/officeDocument/2006/relationships/slide" Target="slide60.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slide" Target="slide42.xml"/><Relationship Id="rId2" Type="http://schemas.openxmlformats.org/officeDocument/2006/relationships/slide" Target="slide8.xml"/><Relationship Id="rId1" Type="http://schemas.openxmlformats.org/officeDocument/2006/relationships/slideLayout" Target="../slideLayouts/slideLayout6.xml"/><Relationship Id="rId4" Type="http://schemas.openxmlformats.org/officeDocument/2006/relationships/slide" Target="slide1.xml"/></Relationships>
</file>

<file path=ppt/slides/_rels/slide60.xml.rels><?xml version="1.0" encoding="UTF-8" standalone="yes"?>
<Relationships xmlns="http://schemas.openxmlformats.org/package/2006/relationships"><Relationship Id="rId2" Type="http://schemas.openxmlformats.org/officeDocument/2006/relationships/slide" Target="slide57.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slide" Target="slide62.xml"/><Relationship Id="rId2" Type="http://schemas.openxmlformats.org/officeDocument/2006/relationships/slide" Target="slide24.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hyperlink" Target="http://www.riversandwetlands.com.au/managing-hypoxic-blackwater/" TargetMode="Externa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hyperlink" Target="http://www.riversandwetlands.com.au/managing-hypoxic-blackwater/" TargetMode="Externa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hyperlink" Target="http://www.riversandwetlands.com.au/managing-hypoxic-blackwater/" TargetMode="Externa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hyperlink" Target="http://www.riversandwetlands.com.au/managing-hypoxic-blackwater/" TargetMode="Externa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2" Type="http://schemas.openxmlformats.org/officeDocument/2006/relationships/slide" Target="slide26.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slide" Target="slide70.xml"/><Relationship Id="rId2" Type="http://schemas.openxmlformats.org/officeDocument/2006/relationships/slide" Target="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slide" Target="slide47.xml"/><Relationship Id="rId1" Type="http://schemas.openxmlformats.org/officeDocument/2006/relationships/slideLayout" Target="../slideLayouts/slideLayout6.xml"/><Relationship Id="rId4" Type="http://schemas.openxmlformats.org/officeDocument/2006/relationships/slide" Target="slide1.xml"/></Relationships>
</file>

<file path=ppt/slides/_rels/slide70.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slide" Target="slide71.xml"/><Relationship Id="rId1" Type="http://schemas.openxmlformats.org/officeDocument/2006/relationships/slideLayout" Target="../slideLayouts/slideLayout6.xml"/></Relationships>
</file>

<file path=ppt/slides/_rels/slide71.xml.rels><?xml version="1.0" encoding="UTF-8" standalone="yes"?>
<Relationships xmlns="http://schemas.openxmlformats.org/package/2006/relationships"><Relationship Id="rId3" Type="http://schemas.openxmlformats.org/officeDocument/2006/relationships/hyperlink" Target="https://www.waterquality.gov.au/issues/acid-sulfate-soils/sampling-and-identification-methods-manual" TargetMode="External"/><Relationship Id="rId2" Type="http://schemas.openxmlformats.org/officeDocument/2006/relationships/hyperlink" Target="https://www.waterquality.gov.au/issues/acid-sulfate-soils/inland-aquatic-systems" TargetMode="Externa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3" Type="http://schemas.openxmlformats.org/officeDocument/2006/relationships/slide" Target="slide73.xml"/><Relationship Id="rId2" Type="http://schemas.openxmlformats.org/officeDocument/2006/relationships/slide" Target="slide77.xml"/><Relationship Id="rId1" Type="http://schemas.openxmlformats.org/officeDocument/2006/relationships/slideLayout" Target="../slideLayouts/slideLayout6.xml"/></Relationships>
</file>

<file path=ppt/slides/_rels/slide73.xml.rels><?xml version="1.0" encoding="UTF-8" standalone="yes"?>
<Relationships xmlns="http://schemas.openxmlformats.org/package/2006/relationships"><Relationship Id="rId3" Type="http://schemas.openxmlformats.org/officeDocument/2006/relationships/slide" Target="slide74.xml"/><Relationship Id="rId2" Type="http://schemas.openxmlformats.org/officeDocument/2006/relationships/slide" Target="slide1.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3" Type="http://schemas.openxmlformats.org/officeDocument/2006/relationships/slide" Target="slide75.xml"/><Relationship Id="rId2" Type="http://schemas.openxmlformats.org/officeDocument/2006/relationships/slide" Target="slide76.xml"/><Relationship Id="rId1" Type="http://schemas.openxmlformats.org/officeDocument/2006/relationships/slideLayout" Target="../slideLayouts/slideLayout6.xml"/></Relationships>
</file>

<file path=ppt/slides/_rels/slide75.xml.rels><?xml version="1.0" encoding="UTF-8" standalone="yes"?>
<Relationships xmlns="http://schemas.openxmlformats.org/package/2006/relationships"><Relationship Id="rId2" Type="http://schemas.openxmlformats.org/officeDocument/2006/relationships/slide" Target="slide43.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slide" Target="slide43.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3" Type="http://schemas.openxmlformats.org/officeDocument/2006/relationships/slide" Target="slide78.xml"/><Relationship Id="rId2" Type="http://schemas.openxmlformats.org/officeDocument/2006/relationships/slide" Target="slide80.xml"/><Relationship Id="rId1" Type="http://schemas.openxmlformats.org/officeDocument/2006/relationships/slideLayout" Target="../slideLayouts/slideLayout6.xml"/><Relationship Id="rId4" Type="http://schemas.openxmlformats.org/officeDocument/2006/relationships/slide" Target="slide1.xml"/></Relationships>
</file>

<file path=ppt/slides/_rels/slide78.xml.rels><?xml version="1.0" encoding="UTF-8" standalone="yes"?>
<Relationships xmlns="http://schemas.openxmlformats.org/package/2006/relationships"><Relationship Id="rId3" Type="http://schemas.openxmlformats.org/officeDocument/2006/relationships/slide" Target="slide75.xml"/><Relationship Id="rId2" Type="http://schemas.openxmlformats.org/officeDocument/2006/relationships/slide" Target="slide79.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slide" Target="slide7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slide" Target="slide48.xml"/><Relationship Id="rId1" Type="http://schemas.openxmlformats.org/officeDocument/2006/relationships/slideLayout" Target="../slideLayouts/slideLayout6.xml"/><Relationship Id="rId4" Type="http://schemas.openxmlformats.org/officeDocument/2006/relationships/slide" Target="slide1.xml"/></Relationships>
</file>

<file path=ppt/slides/_rels/slide80.xml.rels><?xml version="1.0" encoding="UTF-8" standalone="yes"?>
<Relationships xmlns="http://schemas.openxmlformats.org/package/2006/relationships"><Relationship Id="rId3" Type="http://schemas.openxmlformats.org/officeDocument/2006/relationships/slide" Target="slide79.xml"/><Relationship Id="rId2" Type="http://schemas.openxmlformats.org/officeDocument/2006/relationships/slide" Target="slide65.xml"/><Relationship Id="rId1" Type="http://schemas.openxmlformats.org/officeDocument/2006/relationships/slideLayout" Target="../slideLayouts/slideLayout6.xml"/><Relationship Id="rId5" Type="http://schemas.openxmlformats.org/officeDocument/2006/relationships/slide" Target="slide1.xml"/><Relationship Id="rId4" Type="http://schemas.openxmlformats.org/officeDocument/2006/relationships/slide" Target="slide78.xml"/></Relationships>
</file>

<file path=ppt/slides/_rels/slide9.xml.rels><?xml version="1.0" encoding="UTF-8" standalone="yes"?>
<Relationships xmlns="http://schemas.openxmlformats.org/package/2006/relationships"><Relationship Id="rId3" Type="http://schemas.openxmlformats.org/officeDocument/2006/relationships/slide" Target="slide25.xml"/><Relationship Id="rId2" Type="http://schemas.openxmlformats.org/officeDocument/2006/relationships/slide" Target="slide17.xml"/><Relationship Id="rId1" Type="http://schemas.openxmlformats.org/officeDocument/2006/relationships/slideLayout" Target="../slideLayouts/slideLayout6.xml"/><Relationship Id="rId4" Type="http://schemas.openxmlformats.org/officeDocument/2006/relationships/slide" Target="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B88B2-6EC8-D440-AC35-3EB302B9B0FF}"/>
              </a:ext>
            </a:extLst>
          </p:cNvPr>
          <p:cNvSpPr>
            <a:spLocks noGrp="1"/>
          </p:cNvSpPr>
          <p:nvPr>
            <p:ph type="title"/>
          </p:nvPr>
        </p:nvSpPr>
        <p:spPr>
          <a:xfrm>
            <a:off x="838200" y="360000"/>
            <a:ext cx="10515600" cy="1325563"/>
          </a:xfrm>
        </p:spPr>
        <p:txBody>
          <a:bodyPr/>
          <a:lstStyle/>
          <a:p>
            <a:pPr algn="ctr"/>
            <a:r>
              <a:rPr lang="en-US" b="1" dirty="0"/>
              <a:t>A decision tool to help protect fish stocks in a targeted reach following a river re-start </a:t>
            </a:r>
          </a:p>
        </p:txBody>
      </p:sp>
      <p:sp>
        <p:nvSpPr>
          <p:cNvPr id="3" name="TextBox 2">
            <a:extLst>
              <a:ext uri="{FF2B5EF4-FFF2-40B4-BE49-F238E27FC236}">
                <a16:creationId xmlns:a16="http://schemas.microsoft.com/office/drawing/2014/main" id="{C4143855-BE41-2B4F-AAB8-17CBF2678ED5}"/>
              </a:ext>
            </a:extLst>
          </p:cNvPr>
          <p:cNvSpPr txBox="1"/>
          <p:nvPr/>
        </p:nvSpPr>
        <p:spPr>
          <a:xfrm>
            <a:off x="5467460" y="4029074"/>
            <a:ext cx="1257075" cy="646331"/>
          </a:xfrm>
          <a:prstGeom prst="rect">
            <a:avLst/>
          </a:prstGeom>
          <a:noFill/>
        </p:spPr>
        <p:txBody>
          <a:bodyPr wrap="none" rtlCol="0">
            <a:spAutoFit/>
          </a:bodyPr>
          <a:lstStyle/>
          <a:p>
            <a:r>
              <a:rPr lang="en-US" sz="3600" b="1" dirty="0">
                <a:hlinkClick r:id="rId2" action="ppaction://hlinksldjump"/>
              </a:rPr>
              <a:t>Begin</a:t>
            </a:r>
            <a:endParaRPr lang="en-US" sz="3600" b="1" dirty="0"/>
          </a:p>
        </p:txBody>
      </p:sp>
      <p:sp>
        <p:nvSpPr>
          <p:cNvPr id="4" name="TextBox 3">
            <a:extLst>
              <a:ext uri="{FF2B5EF4-FFF2-40B4-BE49-F238E27FC236}">
                <a16:creationId xmlns:a16="http://schemas.microsoft.com/office/drawing/2014/main" id="{AD949C1C-CD4C-8C45-8AA5-A7E961A90B57}"/>
              </a:ext>
            </a:extLst>
          </p:cNvPr>
          <p:cNvSpPr txBox="1"/>
          <p:nvPr/>
        </p:nvSpPr>
        <p:spPr>
          <a:xfrm>
            <a:off x="3087069" y="2380265"/>
            <a:ext cx="6017859" cy="954107"/>
          </a:xfrm>
          <a:prstGeom prst="rect">
            <a:avLst/>
          </a:prstGeom>
          <a:noFill/>
        </p:spPr>
        <p:txBody>
          <a:bodyPr wrap="square" rtlCol="0">
            <a:spAutoFit/>
          </a:bodyPr>
          <a:lstStyle/>
          <a:p>
            <a:pPr algn="ctr"/>
            <a:r>
              <a:rPr lang="en-US" sz="2800" dirty="0"/>
              <a:t>To navigate through the tool, click on  the </a:t>
            </a:r>
            <a:r>
              <a:rPr lang="en-US" sz="2800" u="sng" dirty="0"/>
              <a:t>underlined</a:t>
            </a:r>
            <a:r>
              <a:rPr lang="en-US" sz="2800" dirty="0"/>
              <a:t> text </a:t>
            </a:r>
          </a:p>
        </p:txBody>
      </p:sp>
    </p:spTree>
    <p:extLst>
      <p:ext uri="{BB962C8B-B14F-4D97-AF65-F5344CB8AC3E}">
        <p14:creationId xmlns:p14="http://schemas.microsoft.com/office/powerpoint/2010/main" val="37390687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9E3786-CE48-5041-B2AF-6D5808E2800D}"/>
              </a:ext>
            </a:extLst>
          </p:cNvPr>
          <p:cNvSpPr>
            <a:spLocks noGrp="1"/>
          </p:cNvSpPr>
          <p:nvPr>
            <p:ph type="title"/>
          </p:nvPr>
        </p:nvSpPr>
        <p:spPr>
          <a:xfrm>
            <a:off x="838200" y="363600"/>
            <a:ext cx="10515600" cy="1325563"/>
          </a:xfrm>
        </p:spPr>
        <p:txBody>
          <a:bodyPr/>
          <a:lstStyle/>
          <a:p>
            <a:pPr algn="ctr"/>
            <a:r>
              <a:rPr lang="en-US" b="1" dirty="0"/>
              <a:t>Is there a significant dry tributary or tributaries upstream of the weir pool?*</a:t>
            </a:r>
          </a:p>
        </p:txBody>
      </p:sp>
      <p:sp>
        <p:nvSpPr>
          <p:cNvPr id="3" name="TextBox 2">
            <a:extLst>
              <a:ext uri="{FF2B5EF4-FFF2-40B4-BE49-F238E27FC236}">
                <a16:creationId xmlns:a16="http://schemas.microsoft.com/office/drawing/2014/main" id="{C577AE9F-72A3-BA43-AE6C-36FD45CFA633}"/>
              </a:ext>
            </a:extLst>
          </p:cNvPr>
          <p:cNvSpPr txBox="1"/>
          <p:nvPr/>
        </p:nvSpPr>
        <p:spPr>
          <a:xfrm>
            <a:off x="3600000" y="3024000"/>
            <a:ext cx="804900" cy="646331"/>
          </a:xfrm>
          <a:prstGeom prst="rect">
            <a:avLst/>
          </a:prstGeom>
          <a:noFill/>
        </p:spPr>
        <p:txBody>
          <a:bodyPr wrap="none" rtlCol="0">
            <a:spAutoFit/>
          </a:bodyPr>
          <a:lstStyle/>
          <a:p>
            <a:r>
              <a:rPr lang="en-US" sz="3600" b="1" dirty="0">
                <a:hlinkClick r:id="rId2" action="ppaction://hlinksldjump"/>
              </a:rPr>
              <a:t>Yes</a:t>
            </a:r>
            <a:endParaRPr lang="en-US" sz="3600" b="1" dirty="0"/>
          </a:p>
        </p:txBody>
      </p:sp>
      <p:sp>
        <p:nvSpPr>
          <p:cNvPr id="4" name="TextBox 3">
            <a:extLst>
              <a:ext uri="{FF2B5EF4-FFF2-40B4-BE49-F238E27FC236}">
                <a16:creationId xmlns:a16="http://schemas.microsoft.com/office/drawing/2014/main" id="{C27B44AE-F13A-C24A-9AD3-64A43C152298}"/>
              </a:ext>
            </a:extLst>
          </p:cNvPr>
          <p:cNvSpPr txBox="1"/>
          <p:nvPr/>
        </p:nvSpPr>
        <p:spPr>
          <a:xfrm>
            <a:off x="7830000" y="3024000"/>
            <a:ext cx="737702" cy="646331"/>
          </a:xfrm>
          <a:prstGeom prst="rect">
            <a:avLst/>
          </a:prstGeom>
          <a:noFill/>
        </p:spPr>
        <p:txBody>
          <a:bodyPr wrap="none" rtlCol="0">
            <a:spAutoFit/>
          </a:bodyPr>
          <a:lstStyle/>
          <a:p>
            <a:r>
              <a:rPr lang="en-US" sz="3600" b="1" dirty="0">
                <a:hlinkClick r:id="rId3" action="ppaction://hlinksldjump"/>
              </a:rPr>
              <a:t>No</a:t>
            </a:r>
            <a:endParaRPr lang="en-US" sz="3600" b="1" dirty="0"/>
          </a:p>
        </p:txBody>
      </p:sp>
      <p:sp>
        <p:nvSpPr>
          <p:cNvPr id="5" name="TextBox 4">
            <a:extLst>
              <a:ext uri="{FF2B5EF4-FFF2-40B4-BE49-F238E27FC236}">
                <a16:creationId xmlns:a16="http://schemas.microsoft.com/office/drawing/2014/main" id="{A4615043-47F6-F64E-8420-48C2BCF2DD0F}"/>
              </a:ext>
            </a:extLst>
          </p:cNvPr>
          <p:cNvSpPr txBox="1"/>
          <p:nvPr/>
        </p:nvSpPr>
        <p:spPr>
          <a:xfrm>
            <a:off x="2693987" y="5473006"/>
            <a:ext cx="7820025" cy="923330"/>
          </a:xfrm>
          <a:prstGeom prst="rect">
            <a:avLst/>
          </a:prstGeom>
          <a:noFill/>
        </p:spPr>
        <p:txBody>
          <a:bodyPr wrap="square" rtlCol="0">
            <a:spAutoFit/>
          </a:bodyPr>
          <a:lstStyle/>
          <a:p>
            <a:r>
              <a:rPr lang="en-US" dirty="0"/>
              <a:t>* Will the inflows from the dry tributary or tributaries following a rainstorm be approximately the same, or greater, than is currently flowing in the main channel?  If so, the dry channels upstream will be considered significant.</a:t>
            </a:r>
          </a:p>
        </p:txBody>
      </p:sp>
      <p:grpSp>
        <p:nvGrpSpPr>
          <p:cNvPr id="11" name="Group 10">
            <a:extLst>
              <a:ext uri="{FF2B5EF4-FFF2-40B4-BE49-F238E27FC236}">
                <a16:creationId xmlns:a16="http://schemas.microsoft.com/office/drawing/2014/main" id="{2A67C978-DC3E-614E-A16D-AD5C1B4AA666}"/>
              </a:ext>
            </a:extLst>
          </p:cNvPr>
          <p:cNvGrpSpPr/>
          <p:nvPr/>
        </p:nvGrpSpPr>
        <p:grpSpPr>
          <a:xfrm>
            <a:off x="435535" y="2194144"/>
            <a:ext cx="1257300" cy="2252663"/>
            <a:chOff x="418601" y="1690688"/>
            <a:chExt cx="1257300" cy="2252663"/>
          </a:xfrm>
        </p:grpSpPr>
        <p:sp>
          <p:nvSpPr>
            <p:cNvPr id="6" name="Rectangle 5">
              <a:extLst>
                <a:ext uri="{FF2B5EF4-FFF2-40B4-BE49-F238E27FC236}">
                  <a16:creationId xmlns:a16="http://schemas.microsoft.com/office/drawing/2014/main" id="{CA3355D0-59AE-A244-839D-EBB9EEF6068F}"/>
                </a:ext>
              </a:extLst>
            </p:cNvPr>
            <p:cNvSpPr/>
            <p:nvPr/>
          </p:nvSpPr>
          <p:spPr>
            <a:xfrm>
              <a:off x="418601" y="1690688"/>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 name="Straight Arrow Connector 6">
              <a:extLst>
                <a:ext uri="{FF2B5EF4-FFF2-40B4-BE49-F238E27FC236}">
                  <a16:creationId xmlns:a16="http://schemas.microsoft.com/office/drawing/2014/main" id="{7F974ED0-9C5E-E04A-9BE8-DD2733E54C98}"/>
                </a:ext>
              </a:extLst>
            </p:cNvPr>
            <p:cNvCxnSpPr>
              <a:cxnSpLocks/>
              <a:endCxn id="8" idx="0"/>
            </p:cNvCxnSpPr>
            <p:nvPr/>
          </p:nvCxnSpPr>
          <p:spPr>
            <a:xfrm flipV="1">
              <a:off x="1047251" y="2253853"/>
              <a:ext cx="0" cy="1689498"/>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8" name="Triangle 7">
              <a:extLst>
                <a:ext uri="{FF2B5EF4-FFF2-40B4-BE49-F238E27FC236}">
                  <a16:creationId xmlns:a16="http://schemas.microsoft.com/office/drawing/2014/main" id="{F7EBC235-1062-A440-BDEB-B03E3229B868}"/>
                </a:ext>
              </a:extLst>
            </p:cNvPr>
            <p:cNvSpPr/>
            <p:nvPr/>
          </p:nvSpPr>
          <p:spPr>
            <a:xfrm rot="10800000">
              <a:off x="676315" y="1701762"/>
              <a:ext cx="741872" cy="552091"/>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Arrow Connector 8">
              <a:extLst>
                <a:ext uri="{FF2B5EF4-FFF2-40B4-BE49-F238E27FC236}">
                  <a16:creationId xmlns:a16="http://schemas.microsoft.com/office/drawing/2014/main" id="{1F622D2F-8DB3-E743-8357-1EE318A8E226}"/>
                </a:ext>
              </a:extLst>
            </p:cNvPr>
            <p:cNvCxnSpPr>
              <a:cxnSpLocks/>
            </p:cNvCxnSpPr>
            <p:nvPr/>
          </p:nvCxnSpPr>
          <p:spPr>
            <a:xfrm flipH="1" flipV="1">
              <a:off x="1052484" y="2817019"/>
              <a:ext cx="623417" cy="484981"/>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pSp>
      <p:sp>
        <p:nvSpPr>
          <p:cNvPr id="12" name="Rectangle 11">
            <a:extLst>
              <a:ext uri="{FF2B5EF4-FFF2-40B4-BE49-F238E27FC236}">
                <a16:creationId xmlns:a16="http://schemas.microsoft.com/office/drawing/2014/main" id="{54E73AD8-7AED-E243-9471-40A5A65516DF}"/>
              </a:ext>
            </a:extLst>
          </p:cNvPr>
          <p:cNvSpPr/>
          <p:nvPr/>
        </p:nvSpPr>
        <p:spPr>
          <a:xfrm>
            <a:off x="438750" y="4486992"/>
            <a:ext cx="1270000" cy="1815882"/>
          </a:xfrm>
          <a:prstGeom prst="rect">
            <a:avLst/>
          </a:prstGeom>
        </p:spPr>
        <p:txBody>
          <a:bodyPr wrap="square">
            <a:spAutoFit/>
          </a:bodyPr>
          <a:lstStyle/>
          <a:p>
            <a:pPr algn="ctr"/>
            <a:r>
              <a:rPr lang="en-US" sz="1400" dirty="0"/>
              <a:t>Inflow from previously dry tributary or tributaries into a still flowing main channel with a d/s weir pool</a:t>
            </a:r>
          </a:p>
        </p:txBody>
      </p:sp>
      <p:sp>
        <p:nvSpPr>
          <p:cNvPr id="13" name="Rectangle 12">
            <a:extLst>
              <a:ext uri="{FF2B5EF4-FFF2-40B4-BE49-F238E27FC236}">
                <a16:creationId xmlns:a16="http://schemas.microsoft.com/office/drawing/2014/main" id="{6B7874AE-F0E6-B548-AACE-9FE06344FBFE}"/>
              </a:ext>
            </a:extLst>
          </p:cNvPr>
          <p:cNvSpPr/>
          <p:nvPr/>
        </p:nvSpPr>
        <p:spPr>
          <a:xfrm>
            <a:off x="5226499" y="5072896"/>
            <a:ext cx="1739002" cy="400110"/>
          </a:xfrm>
          <a:prstGeom prst="rect">
            <a:avLst/>
          </a:prstGeom>
        </p:spPr>
        <p:txBody>
          <a:bodyPr wrap="none">
            <a:spAutoFit/>
          </a:bodyPr>
          <a:lstStyle/>
          <a:p>
            <a:r>
              <a:rPr lang="en-US" sz="2000" b="1" dirty="0">
                <a:hlinkClick r:id="rId4" action="ppaction://hlinksldjump"/>
              </a:rPr>
              <a:t>Return to start</a:t>
            </a:r>
            <a:endParaRPr lang="en-US" sz="2000" b="1" dirty="0"/>
          </a:p>
        </p:txBody>
      </p:sp>
    </p:spTree>
    <p:extLst>
      <p:ext uri="{BB962C8B-B14F-4D97-AF65-F5344CB8AC3E}">
        <p14:creationId xmlns:p14="http://schemas.microsoft.com/office/powerpoint/2010/main" val="31908944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9E3786-CE48-5041-B2AF-6D5808E2800D}"/>
              </a:ext>
            </a:extLst>
          </p:cNvPr>
          <p:cNvSpPr>
            <a:spLocks noGrp="1"/>
          </p:cNvSpPr>
          <p:nvPr>
            <p:ph type="title"/>
          </p:nvPr>
        </p:nvSpPr>
        <p:spPr>
          <a:xfrm>
            <a:off x="838200" y="363600"/>
            <a:ext cx="10515600" cy="1325563"/>
          </a:xfrm>
        </p:spPr>
        <p:txBody>
          <a:bodyPr/>
          <a:lstStyle/>
          <a:p>
            <a:pPr algn="ctr"/>
            <a:r>
              <a:rPr lang="en-US" b="1" dirty="0"/>
              <a:t>Is there a significant dry tributary or tributaries upstream of the target reach?*</a:t>
            </a:r>
          </a:p>
        </p:txBody>
      </p:sp>
      <p:sp>
        <p:nvSpPr>
          <p:cNvPr id="3" name="TextBox 2">
            <a:extLst>
              <a:ext uri="{FF2B5EF4-FFF2-40B4-BE49-F238E27FC236}">
                <a16:creationId xmlns:a16="http://schemas.microsoft.com/office/drawing/2014/main" id="{C577AE9F-72A3-BA43-AE6C-36FD45CFA633}"/>
              </a:ext>
            </a:extLst>
          </p:cNvPr>
          <p:cNvSpPr txBox="1"/>
          <p:nvPr/>
        </p:nvSpPr>
        <p:spPr>
          <a:xfrm>
            <a:off x="3600000" y="3024000"/>
            <a:ext cx="804900" cy="646331"/>
          </a:xfrm>
          <a:prstGeom prst="rect">
            <a:avLst/>
          </a:prstGeom>
          <a:noFill/>
        </p:spPr>
        <p:txBody>
          <a:bodyPr wrap="none" rtlCol="0">
            <a:spAutoFit/>
          </a:bodyPr>
          <a:lstStyle/>
          <a:p>
            <a:r>
              <a:rPr lang="en-US" sz="3600" b="1" dirty="0">
                <a:hlinkClick r:id="rId2" action="ppaction://hlinksldjump"/>
              </a:rPr>
              <a:t>Yes</a:t>
            </a:r>
            <a:endParaRPr lang="en-US" sz="3600" b="1" dirty="0"/>
          </a:p>
        </p:txBody>
      </p:sp>
      <p:sp>
        <p:nvSpPr>
          <p:cNvPr id="4" name="TextBox 3">
            <a:extLst>
              <a:ext uri="{FF2B5EF4-FFF2-40B4-BE49-F238E27FC236}">
                <a16:creationId xmlns:a16="http://schemas.microsoft.com/office/drawing/2014/main" id="{C27B44AE-F13A-C24A-9AD3-64A43C152298}"/>
              </a:ext>
            </a:extLst>
          </p:cNvPr>
          <p:cNvSpPr txBox="1"/>
          <p:nvPr/>
        </p:nvSpPr>
        <p:spPr>
          <a:xfrm>
            <a:off x="7830000" y="3024000"/>
            <a:ext cx="737702" cy="646331"/>
          </a:xfrm>
          <a:prstGeom prst="rect">
            <a:avLst/>
          </a:prstGeom>
          <a:noFill/>
        </p:spPr>
        <p:txBody>
          <a:bodyPr wrap="none" rtlCol="0">
            <a:spAutoFit/>
          </a:bodyPr>
          <a:lstStyle/>
          <a:p>
            <a:r>
              <a:rPr lang="en-US" sz="3600" b="1" dirty="0">
                <a:hlinkClick r:id="rId3" action="ppaction://hlinksldjump"/>
              </a:rPr>
              <a:t>No</a:t>
            </a:r>
            <a:endParaRPr lang="en-US" sz="3600" b="1" dirty="0"/>
          </a:p>
        </p:txBody>
      </p:sp>
      <p:sp>
        <p:nvSpPr>
          <p:cNvPr id="5" name="TextBox 4">
            <a:extLst>
              <a:ext uri="{FF2B5EF4-FFF2-40B4-BE49-F238E27FC236}">
                <a16:creationId xmlns:a16="http://schemas.microsoft.com/office/drawing/2014/main" id="{A4615043-47F6-F64E-8420-48C2BCF2DD0F}"/>
              </a:ext>
            </a:extLst>
          </p:cNvPr>
          <p:cNvSpPr txBox="1"/>
          <p:nvPr/>
        </p:nvSpPr>
        <p:spPr>
          <a:xfrm>
            <a:off x="2693987" y="5473006"/>
            <a:ext cx="7820025" cy="923330"/>
          </a:xfrm>
          <a:prstGeom prst="rect">
            <a:avLst/>
          </a:prstGeom>
          <a:noFill/>
        </p:spPr>
        <p:txBody>
          <a:bodyPr wrap="square" rtlCol="0">
            <a:spAutoFit/>
          </a:bodyPr>
          <a:lstStyle/>
          <a:p>
            <a:r>
              <a:rPr lang="en-US" dirty="0"/>
              <a:t>* Will the inflows from the dry tributary or tributaries following a rainstorm be approximately the same, or greater, than is currently flowing in the main channel?  If so, the dry channels upstream will be considered significant.</a:t>
            </a:r>
          </a:p>
        </p:txBody>
      </p:sp>
      <p:sp>
        <p:nvSpPr>
          <p:cNvPr id="6" name="Rectangle 5">
            <a:extLst>
              <a:ext uri="{FF2B5EF4-FFF2-40B4-BE49-F238E27FC236}">
                <a16:creationId xmlns:a16="http://schemas.microsoft.com/office/drawing/2014/main" id="{CA3355D0-59AE-A244-839D-EBB9EEF6068F}"/>
              </a:ext>
            </a:extLst>
          </p:cNvPr>
          <p:cNvSpPr/>
          <p:nvPr/>
        </p:nvSpPr>
        <p:spPr>
          <a:xfrm>
            <a:off x="435535" y="2194144"/>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 name="Straight Arrow Connector 6">
            <a:extLst>
              <a:ext uri="{FF2B5EF4-FFF2-40B4-BE49-F238E27FC236}">
                <a16:creationId xmlns:a16="http://schemas.microsoft.com/office/drawing/2014/main" id="{7F974ED0-9C5E-E04A-9BE8-DD2733E54C98}"/>
              </a:ext>
            </a:extLst>
          </p:cNvPr>
          <p:cNvCxnSpPr>
            <a:cxnSpLocks/>
            <a:endCxn id="6" idx="0"/>
          </p:cNvCxnSpPr>
          <p:nvPr/>
        </p:nvCxnSpPr>
        <p:spPr>
          <a:xfrm flipV="1">
            <a:off x="1064185" y="2194144"/>
            <a:ext cx="0" cy="22526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1F622D2F-8DB3-E743-8357-1EE318A8E226}"/>
              </a:ext>
            </a:extLst>
          </p:cNvPr>
          <p:cNvCxnSpPr>
            <a:cxnSpLocks/>
          </p:cNvCxnSpPr>
          <p:nvPr/>
        </p:nvCxnSpPr>
        <p:spPr>
          <a:xfrm flipH="1" flipV="1">
            <a:off x="1069418" y="3320475"/>
            <a:ext cx="623417" cy="484981"/>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54E73AD8-7AED-E243-9471-40A5A65516DF}"/>
              </a:ext>
            </a:extLst>
          </p:cNvPr>
          <p:cNvSpPr/>
          <p:nvPr/>
        </p:nvSpPr>
        <p:spPr>
          <a:xfrm>
            <a:off x="438750" y="4486992"/>
            <a:ext cx="1270000" cy="1815882"/>
          </a:xfrm>
          <a:prstGeom prst="rect">
            <a:avLst/>
          </a:prstGeom>
        </p:spPr>
        <p:txBody>
          <a:bodyPr wrap="square">
            <a:spAutoFit/>
          </a:bodyPr>
          <a:lstStyle/>
          <a:p>
            <a:pPr algn="ctr"/>
            <a:r>
              <a:rPr lang="en-US" sz="1400" dirty="0"/>
              <a:t>Inflow from previously dry tributary or tributaries into a still flowing main channel with a d/s weir pool</a:t>
            </a:r>
          </a:p>
        </p:txBody>
      </p:sp>
      <p:sp>
        <p:nvSpPr>
          <p:cNvPr id="13" name="Rectangle 12">
            <a:extLst>
              <a:ext uri="{FF2B5EF4-FFF2-40B4-BE49-F238E27FC236}">
                <a16:creationId xmlns:a16="http://schemas.microsoft.com/office/drawing/2014/main" id="{6B7874AE-F0E6-B548-AACE-9FE06344FBFE}"/>
              </a:ext>
            </a:extLst>
          </p:cNvPr>
          <p:cNvSpPr/>
          <p:nvPr/>
        </p:nvSpPr>
        <p:spPr>
          <a:xfrm>
            <a:off x="5226499" y="5072896"/>
            <a:ext cx="1739002" cy="400110"/>
          </a:xfrm>
          <a:prstGeom prst="rect">
            <a:avLst/>
          </a:prstGeom>
        </p:spPr>
        <p:txBody>
          <a:bodyPr wrap="none">
            <a:spAutoFit/>
          </a:bodyPr>
          <a:lstStyle/>
          <a:p>
            <a:r>
              <a:rPr lang="en-US" sz="2000" b="1" dirty="0">
                <a:hlinkClick r:id="rId4" action="ppaction://hlinksldjump"/>
              </a:rPr>
              <a:t>Return to start</a:t>
            </a:r>
            <a:endParaRPr lang="en-US" sz="2000" b="1" dirty="0"/>
          </a:p>
        </p:txBody>
      </p:sp>
    </p:spTree>
    <p:extLst>
      <p:ext uri="{BB962C8B-B14F-4D97-AF65-F5344CB8AC3E}">
        <p14:creationId xmlns:p14="http://schemas.microsoft.com/office/powerpoint/2010/main" val="21264147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125F7-4497-4A49-A2B6-15A1C820EC59}"/>
              </a:ext>
            </a:extLst>
          </p:cNvPr>
          <p:cNvSpPr>
            <a:spLocks noGrp="1"/>
          </p:cNvSpPr>
          <p:nvPr>
            <p:ph type="title"/>
          </p:nvPr>
        </p:nvSpPr>
        <p:spPr>
          <a:xfrm>
            <a:off x="838200" y="664064"/>
            <a:ext cx="10515600" cy="3538659"/>
          </a:xfrm>
        </p:spPr>
        <p:txBody>
          <a:bodyPr>
            <a:normAutofit fontScale="90000"/>
          </a:bodyPr>
          <a:lstStyle/>
          <a:p>
            <a:pPr algn="ctr"/>
            <a:r>
              <a:rPr lang="en-US" b="1" dirty="0"/>
              <a:t>There is little risk of hypoxia at the target reach at the current time.  Continue to monitor dissolved oxygen in the target reach and assess any changes in condition that could lead to the onset of hypoxia (</a:t>
            </a:r>
            <a:r>
              <a:rPr lang="en-US" b="1" dirty="0">
                <a:solidFill>
                  <a:srgbClr val="0070C0"/>
                </a:solidFill>
              </a:rPr>
              <a:t>see Baldwin, 2021</a:t>
            </a:r>
            <a:r>
              <a:rPr lang="en-US" b="1" dirty="0"/>
              <a:t>).</a:t>
            </a:r>
          </a:p>
        </p:txBody>
      </p:sp>
      <p:sp>
        <p:nvSpPr>
          <p:cNvPr id="3" name="Rectangle 2">
            <a:extLst>
              <a:ext uri="{FF2B5EF4-FFF2-40B4-BE49-F238E27FC236}">
                <a16:creationId xmlns:a16="http://schemas.microsoft.com/office/drawing/2014/main" id="{EB354CE3-3C81-9A42-AEC0-65A27C822411}"/>
              </a:ext>
            </a:extLst>
          </p:cNvPr>
          <p:cNvSpPr/>
          <p:nvPr/>
        </p:nvSpPr>
        <p:spPr>
          <a:xfrm>
            <a:off x="5226499" y="5072896"/>
            <a:ext cx="1739002" cy="400110"/>
          </a:xfrm>
          <a:prstGeom prst="rect">
            <a:avLst/>
          </a:prstGeom>
        </p:spPr>
        <p:txBody>
          <a:bodyPr wrap="none">
            <a:spAutoFit/>
          </a:bodyPr>
          <a:lstStyle/>
          <a:p>
            <a:r>
              <a:rPr lang="en-US" sz="2000" b="1" dirty="0">
                <a:hlinkClick r:id="rId2" action="ppaction://hlinksldjump"/>
              </a:rPr>
              <a:t>Return to start</a:t>
            </a:r>
            <a:endParaRPr lang="en-US" sz="2000" b="1" dirty="0"/>
          </a:p>
        </p:txBody>
      </p:sp>
    </p:spTree>
    <p:extLst>
      <p:ext uri="{BB962C8B-B14F-4D97-AF65-F5344CB8AC3E}">
        <p14:creationId xmlns:p14="http://schemas.microsoft.com/office/powerpoint/2010/main" val="4264479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81234-4ECA-7E42-929E-315DEF12BC8F}"/>
              </a:ext>
            </a:extLst>
          </p:cNvPr>
          <p:cNvSpPr>
            <a:spLocks noGrp="1"/>
          </p:cNvSpPr>
          <p:nvPr>
            <p:ph type="title"/>
          </p:nvPr>
        </p:nvSpPr>
        <p:spPr/>
        <p:txBody>
          <a:bodyPr/>
          <a:lstStyle/>
          <a:p>
            <a:pPr algn="ctr"/>
            <a:r>
              <a:rPr lang="en-US" b="1" dirty="0"/>
              <a:t>Have there been recent fires in the upper catchment?</a:t>
            </a:r>
          </a:p>
        </p:txBody>
      </p:sp>
      <p:sp>
        <p:nvSpPr>
          <p:cNvPr id="3" name="TextBox 2">
            <a:extLst>
              <a:ext uri="{FF2B5EF4-FFF2-40B4-BE49-F238E27FC236}">
                <a16:creationId xmlns:a16="http://schemas.microsoft.com/office/drawing/2014/main" id="{C1347652-63E7-B14A-8082-855B1648FE84}"/>
              </a:ext>
            </a:extLst>
          </p:cNvPr>
          <p:cNvSpPr txBox="1"/>
          <p:nvPr/>
        </p:nvSpPr>
        <p:spPr>
          <a:xfrm>
            <a:off x="3600000" y="3024000"/>
            <a:ext cx="786306" cy="646331"/>
          </a:xfrm>
          <a:prstGeom prst="rect">
            <a:avLst/>
          </a:prstGeom>
          <a:noFill/>
        </p:spPr>
        <p:txBody>
          <a:bodyPr wrap="none" rtlCol="0">
            <a:spAutoFit/>
          </a:bodyPr>
          <a:lstStyle/>
          <a:p>
            <a:r>
              <a:rPr lang="en-US" sz="3600" dirty="0">
                <a:hlinkClick r:id="rId2" action="ppaction://hlinksldjump"/>
              </a:rPr>
              <a:t>Yes</a:t>
            </a:r>
            <a:endParaRPr lang="en-US" sz="3600" dirty="0"/>
          </a:p>
        </p:txBody>
      </p:sp>
      <p:sp>
        <p:nvSpPr>
          <p:cNvPr id="4" name="TextBox 3">
            <a:extLst>
              <a:ext uri="{FF2B5EF4-FFF2-40B4-BE49-F238E27FC236}">
                <a16:creationId xmlns:a16="http://schemas.microsoft.com/office/drawing/2014/main" id="{61801778-22FA-AB46-95E6-B60394F98692}"/>
              </a:ext>
            </a:extLst>
          </p:cNvPr>
          <p:cNvSpPr txBox="1"/>
          <p:nvPr/>
        </p:nvSpPr>
        <p:spPr>
          <a:xfrm>
            <a:off x="7830000" y="3024000"/>
            <a:ext cx="726481" cy="646331"/>
          </a:xfrm>
          <a:prstGeom prst="rect">
            <a:avLst/>
          </a:prstGeom>
          <a:noFill/>
        </p:spPr>
        <p:txBody>
          <a:bodyPr wrap="none" rtlCol="0">
            <a:spAutoFit/>
          </a:bodyPr>
          <a:lstStyle/>
          <a:p>
            <a:r>
              <a:rPr lang="en-US" sz="3600" dirty="0">
                <a:hlinkClick r:id="rId3" action="ppaction://hlinksldjump"/>
              </a:rPr>
              <a:t>No</a:t>
            </a:r>
            <a:endParaRPr lang="en-US" sz="3600" dirty="0"/>
          </a:p>
        </p:txBody>
      </p:sp>
      <p:grpSp>
        <p:nvGrpSpPr>
          <p:cNvPr id="12" name="Group 11">
            <a:extLst>
              <a:ext uri="{FF2B5EF4-FFF2-40B4-BE49-F238E27FC236}">
                <a16:creationId xmlns:a16="http://schemas.microsoft.com/office/drawing/2014/main" id="{CCC4B832-0116-9946-A33E-DE085B3AFD94}"/>
              </a:ext>
            </a:extLst>
          </p:cNvPr>
          <p:cNvGrpSpPr/>
          <p:nvPr/>
        </p:nvGrpSpPr>
        <p:grpSpPr>
          <a:xfrm>
            <a:off x="435535" y="2194143"/>
            <a:ext cx="1262114" cy="2252665"/>
            <a:chOff x="435535" y="2194143"/>
            <a:chExt cx="1262114" cy="2252665"/>
          </a:xfrm>
        </p:grpSpPr>
        <p:grpSp>
          <p:nvGrpSpPr>
            <p:cNvPr id="5" name="Group 4">
              <a:extLst>
                <a:ext uri="{FF2B5EF4-FFF2-40B4-BE49-F238E27FC236}">
                  <a16:creationId xmlns:a16="http://schemas.microsoft.com/office/drawing/2014/main" id="{DF343AAE-E567-3A4E-B468-9EECBFF14B3F}"/>
                </a:ext>
              </a:extLst>
            </p:cNvPr>
            <p:cNvGrpSpPr/>
            <p:nvPr/>
          </p:nvGrpSpPr>
          <p:grpSpPr>
            <a:xfrm>
              <a:off x="435535" y="2194144"/>
              <a:ext cx="1262114" cy="2252664"/>
              <a:chOff x="435535" y="2194144"/>
              <a:chExt cx="1262114" cy="2252664"/>
            </a:xfrm>
          </p:grpSpPr>
          <p:sp>
            <p:nvSpPr>
              <p:cNvPr id="6" name="Rectangle 5">
                <a:extLst>
                  <a:ext uri="{FF2B5EF4-FFF2-40B4-BE49-F238E27FC236}">
                    <a16:creationId xmlns:a16="http://schemas.microsoft.com/office/drawing/2014/main" id="{B748B9AB-E414-E640-A1BA-E2D1DF9247CA}"/>
                  </a:ext>
                </a:extLst>
              </p:cNvPr>
              <p:cNvSpPr/>
              <p:nvPr/>
            </p:nvSpPr>
            <p:spPr>
              <a:xfrm>
                <a:off x="435535" y="2194144"/>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 name="Straight Arrow Connector 6">
                <a:extLst>
                  <a:ext uri="{FF2B5EF4-FFF2-40B4-BE49-F238E27FC236}">
                    <a16:creationId xmlns:a16="http://schemas.microsoft.com/office/drawing/2014/main" id="{5011A490-1C75-E444-867B-2B6C03732B43}"/>
                  </a:ext>
                </a:extLst>
              </p:cNvPr>
              <p:cNvCxnSpPr>
                <a:cxnSpLocks/>
              </p:cNvCxnSpPr>
              <p:nvPr/>
            </p:nvCxnSpPr>
            <p:spPr>
              <a:xfrm flipV="1">
                <a:off x="1064185" y="2746236"/>
                <a:ext cx="0" cy="170057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642B1EAB-7DCB-4844-8294-2D0376AA189B}"/>
                  </a:ext>
                </a:extLst>
              </p:cNvPr>
              <p:cNvCxnSpPr>
                <a:cxnSpLocks/>
              </p:cNvCxnSpPr>
              <p:nvPr/>
            </p:nvCxnSpPr>
            <p:spPr>
              <a:xfrm flipH="1" flipV="1">
                <a:off x="1069418" y="3320475"/>
                <a:ext cx="623417" cy="484981"/>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B6C5DFF0-388D-6C40-85A2-6A455D957F48}"/>
                  </a:ext>
                </a:extLst>
              </p:cNvPr>
              <p:cNvSpPr/>
              <p:nvPr/>
            </p:nvSpPr>
            <p:spPr>
              <a:xfrm>
                <a:off x="1381126" y="3401010"/>
                <a:ext cx="316523" cy="404446"/>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Triangle 9">
              <a:extLst>
                <a:ext uri="{FF2B5EF4-FFF2-40B4-BE49-F238E27FC236}">
                  <a16:creationId xmlns:a16="http://schemas.microsoft.com/office/drawing/2014/main" id="{D8CB5BC9-0340-874D-955F-28D5991042EB}"/>
                </a:ext>
              </a:extLst>
            </p:cNvPr>
            <p:cNvSpPr/>
            <p:nvPr/>
          </p:nvSpPr>
          <p:spPr>
            <a:xfrm rot="10800000">
              <a:off x="693249" y="2194143"/>
              <a:ext cx="741872" cy="552091"/>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9002912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81234-4ECA-7E42-929E-315DEF12BC8F}"/>
              </a:ext>
            </a:extLst>
          </p:cNvPr>
          <p:cNvSpPr>
            <a:spLocks noGrp="1"/>
          </p:cNvSpPr>
          <p:nvPr>
            <p:ph type="title"/>
          </p:nvPr>
        </p:nvSpPr>
        <p:spPr/>
        <p:txBody>
          <a:bodyPr/>
          <a:lstStyle/>
          <a:p>
            <a:pPr algn="ctr"/>
            <a:r>
              <a:rPr lang="en-US" b="1" dirty="0"/>
              <a:t>Have there been recent fires in the upper catchment?</a:t>
            </a:r>
          </a:p>
        </p:txBody>
      </p:sp>
      <p:sp>
        <p:nvSpPr>
          <p:cNvPr id="3" name="TextBox 2">
            <a:extLst>
              <a:ext uri="{FF2B5EF4-FFF2-40B4-BE49-F238E27FC236}">
                <a16:creationId xmlns:a16="http://schemas.microsoft.com/office/drawing/2014/main" id="{C1347652-63E7-B14A-8082-855B1648FE84}"/>
              </a:ext>
            </a:extLst>
          </p:cNvPr>
          <p:cNvSpPr txBox="1"/>
          <p:nvPr/>
        </p:nvSpPr>
        <p:spPr>
          <a:xfrm>
            <a:off x="3600000" y="3024000"/>
            <a:ext cx="786306" cy="646331"/>
          </a:xfrm>
          <a:prstGeom prst="rect">
            <a:avLst/>
          </a:prstGeom>
          <a:noFill/>
        </p:spPr>
        <p:txBody>
          <a:bodyPr wrap="none" rtlCol="0">
            <a:spAutoFit/>
          </a:bodyPr>
          <a:lstStyle/>
          <a:p>
            <a:r>
              <a:rPr lang="en-US" sz="3600" dirty="0">
                <a:hlinkClick r:id="rId2" action="ppaction://hlinksldjump"/>
              </a:rPr>
              <a:t>Yes</a:t>
            </a:r>
            <a:endParaRPr lang="en-US" sz="3600" dirty="0"/>
          </a:p>
        </p:txBody>
      </p:sp>
      <p:sp>
        <p:nvSpPr>
          <p:cNvPr id="4" name="TextBox 3">
            <a:extLst>
              <a:ext uri="{FF2B5EF4-FFF2-40B4-BE49-F238E27FC236}">
                <a16:creationId xmlns:a16="http://schemas.microsoft.com/office/drawing/2014/main" id="{61801778-22FA-AB46-95E6-B60394F98692}"/>
              </a:ext>
            </a:extLst>
          </p:cNvPr>
          <p:cNvSpPr txBox="1"/>
          <p:nvPr/>
        </p:nvSpPr>
        <p:spPr>
          <a:xfrm>
            <a:off x="7830000" y="3024000"/>
            <a:ext cx="726481" cy="646331"/>
          </a:xfrm>
          <a:prstGeom prst="rect">
            <a:avLst/>
          </a:prstGeom>
          <a:noFill/>
        </p:spPr>
        <p:txBody>
          <a:bodyPr wrap="none" rtlCol="0">
            <a:spAutoFit/>
          </a:bodyPr>
          <a:lstStyle/>
          <a:p>
            <a:r>
              <a:rPr lang="en-US" sz="3600" dirty="0">
                <a:hlinkClick r:id="rId3" action="ppaction://hlinksldjump"/>
              </a:rPr>
              <a:t>No</a:t>
            </a:r>
            <a:endParaRPr lang="en-US" sz="3600" dirty="0"/>
          </a:p>
        </p:txBody>
      </p:sp>
      <p:grpSp>
        <p:nvGrpSpPr>
          <p:cNvPr id="5" name="Group 4">
            <a:extLst>
              <a:ext uri="{FF2B5EF4-FFF2-40B4-BE49-F238E27FC236}">
                <a16:creationId xmlns:a16="http://schemas.microsoft.com/office/drawing/2014/main" id="{DF343AAE-E567-3A4E-B468-9EECBFF14B3F}"/>
              </a:ext>
            </a:extLst>
          </p:cNvPr>
          <p:cNvGrpSpPr/>
          <p:nvPr/>
        </p:nvGrpSpPr>
        <p:grpSpPr>
          <a:xfrm>
            <a:off x="435535" y="2194144"/>
            <a:ext cx="1262114" cy="2252664"/>
            <a:chOff x="435535" y="2194144"/>
            <a:chExt cx="1262114" cy="2252664"/>
          </a:xfrm>
        </p:grpSpPr>
        <p:sp>
          <p:nvSpPr>
            <p:cNvPr id="6" name="Rectangle 5">
              <a:extLst>
                <a:ext uri="{FF2B5EF4-FFF2-40B4-BE49-F238E27FC236}">
                  <a16:creationId xmlns:a16="http://schemas.microsoft.com/office/drawing/2014/main" id="{B748B9AB-E414-E640-A1BA-E2D1DF9247CA}"/>
                </a:ext>
              </a:extLst>
            </p:cNvPr>
            <p:cNvSpPr/>
            <p:nvPr/>
          </p:nvSpPr>
          <p:spPr>
            <a:xfrm>
              <a:off x="435535" y="2194144"/>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 name="Straight Arrow Connector 6">
              <a:extLst>
                <a:ext uri="{FF2B5EF4-FFF2-40B4-BE49-F238E27FC236}">
                  <a16:creationId xmlns:a16="http://schemas.microsoft.com/office/drawing/2014/main" id="{5011A490-1C75-E444-867B-2B6C03732B43}"/>
                </a:ext>
              </a:extLst>
            </p:cNvPr>
            <p:cNvCxnSpPr>
              <a:cxnSpLocks/>
              <a:endCxn id="6" idx="0"/>
            </p:cNvCxnSpPr>
            <p:nvPr/>
          </p:nvCxnSpPr>
          <p:spPr>
            <a:xfrm flipV="1">
              <a:off x="1064185" y="2194144"/>
              <a:ext cx="0" cy="22526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642B1EAB-7DCB-4844-8294-2D0376AA189B}"/>
                </a:ext>
              </a:extLst>
            </p:cNvPr>
            <p:cNvCxnSpPr>
              <a:cxnSpLocks/>
            </p:cNvCxnSpPr>
            <p:nvPr/>
          </p:nvCxnSpPr>
          <p:spPr>
            <a:xfrm flipH="1" flipV="1">
              <a:off x="1069418" y="3320475"/>
              <a:ext cx="623417" cy="484981"/>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B6C5DFF0-388D-6C40-85A2-6A455D957F48}"/>
                </a:ext>
              </a:extLst>
            </p:cNvPr>
            <p:cNvSpPr/>
            <p:nvPr/>
          </p:nvSpPr>
          <p:spPr>
            <a:xfrm>
              <a:off x="1381126" y="3401010"/>
              <a:ext cx="316523" cy="404446"/>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6821850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E8EB64-C742-BB44-8BA1-DBF9346FE2D1}"/>
              </a:ext>
            </a:extLst>
          </p:cNvPr>
          <p:cNvSpPr>
            <a:spLocks noGrp="1"/>
          </p:cNvSpPr>
          <p:nvPr>
            <p:ph type="title"/>
          </p:nvPr>
        </p:nvSpPr>
        <p:spPr>
          <a:xfrm>
            <a:off x="838200" y="1354138"/>
            <a:ext cx="10515600" cy="4149725"/>
          </a:xfrm>
        </p:spPr>
        <p:txBody>
          <a:bodyPr>
            <a:normAutofit/>
          </a:bodyPr>
          <a:lstStyle/>
          <a:p>
            <a:r>
              <a:rPr lang="en-US" sz="3200" dirty="0"/>
              <a:t>The fish population in the weir pool may be at risk from hypoxia caused by destratification in the weir pool </a:t>
            </a:r>
            <a:r>
              <a:rPr lang="en-US" sz="3200" u="sng" dirty="0"/>
              <a:t>and</a:t>
            </a:r>
            <a:r>
              <a:rPr lang="en-US" sz="3200" dirty="0"/>
              <a:t> from hypoxic inflows from upstream.  Assess the risk from </a:t>
            </a:r>
            <a:r>
              <a:rPr lang="en-US" sz="3200" b="1" dirty="0">
                <a:hlinkClick r:id="rId2" action="ppaction://hlinksldjump"/>
              </a:rPr>
              <a:t>potential destratification </a:t>
            </a:r>
            <a:r>
              <a:rPr lang="en-US" sz="3200" dirty="0"/>
              <a:t>first  then the risk of hypoxia from upstream sources</a:t>
            </a:r>
          </a:p>
        </p:txBody>
      </p:sp>
      <p:grpSp>
        <p:nvGrpSpPr>
          <p:cNvPr id="3" name="Group 2">
            <a:extLst>
              <a:ext uri="{FF2B5EF4-FFF2-40B4-BE49-F238E27FC236}">
                <a16:creationId xmlns:a16="http://schemas.microsoft.com/office/drawing/2014/main" id="{7782D548-3011-8A41-8479-ACD8199057ED}"/>
              </a:ext>
            </a:extLst>
          </p:cNvPr>
          <p:cNvGrpSpPr/>
          <p:nvPr/>
        </p:nvGrpSpPr>
        <p:grpSpPr>
          <a:xfrm>
            <a:off x="11354400" y="5518800"/>
            <a:ext cx="403200" cy="964800"/>
            <a:chOff x="418601" y="1690688"/>
            <a:chExt cx="1257300" cy="2252662"/>
          </a:xfrm>
        </p:grpSpPr>
        <p:sp>
          <p:nvSpPr>
            <p:cNvPr id="4" name="Rectangle 3">
              <a:extLst>
                <a:ext uri="{FF2B5EF4-FFF2-40B4-BE49-F238E27FC236}">
                  <a16:creationId xmlns:a16="http://schemas.microsoft.com/office/drawing/2014/main" id="{6B4E4EA2-F712-C942-A0D3-1D136B30D0F0}"/>
                </a:ext>
              </a:extLst>
            </p:cNvPr>
            <p:cNvSpPr/>
            <p:nvPr/>
          </p:nvSpPr>
          <p:spPr>
            <a:xfrm>
              <a:off x="418601" y="1690688"/>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 name="Straight Arrow Connector 4">
              <a:extLst>
                <a:ext uri="{FF2B5EF4-FFF2-40B4-BE49-F238E27FC236}">
                  <a16:creationId xmlns:a16="http://schemas.microsoft.com/office/drawing/2014/main" id="{52181CD8-C6D9-084A-9FCF-2776890DFD9D}"/>
                </a:ext>
              </a:extLst>
            </p:cNvPr>
            <p:cNvCxnSpPr/>
            <p:nvPr/>
          </p:nvCxnSpPr>
          <p:spPr>
            <a:xfrm flipV="1">
              <a:off x="1047251" y="2357359"/>
              <a:ext cx="0" cy="158599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6" name="Triangle 5">
              <a:extLst>
                <a:ext uri="{FF2B5EF4-FFF2-40B4-BE49-F238E27FC236}">
                  <a16:creationId xmlns:a16="http://schemas.microsoft.com/office/drawing/2014/main" id="{3A494D80-587C-F245-87EF-CEF836D3D967}"/>
                </a:ext>
              </a:extLst>
            </p:cNvPr>
            <p:cNvSpPr/>
            <p:nvPr/>
          </p:nvSpPr>
          <p:spPr>
            <a:xfrm rot="10800000">
              <a:off x="676315" y="1805268"/>
              <a:ext cx="741872" cy="552091"/>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Arrow Connector 6">
              <a:extLst>
                <a:ext uri="{FF2B5EF4-FFF2-40B4-BE49-F238E27FC236}">
                  <a16:creationId xmlns:a16="http://schemas.microsoft.com/office/drawing/2014/main" id="{FA144EB1-7117-BA40-A80F-7CFA56683EA9}"/>
                </a:ext>
              </a:extLst>
            </p:cNvPr>
            <p:cNvCxnSpPr>
              <a:cxnSpLocks/>
            </p:cNvCxnSpPr>
            <p:nvPr/>
          </p:nvCxnSpPr>
          <p:spPr>
            <a:xfrm flipH="1" flipV="1">
              <a:off x="1052484" y="2817019"/>
              <a:ext cx="623417" cy="484981"/>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pSp>
      <p:sp>
        <p:nvSpPr>
          <p:cNvPr id="8" name="Rectangle 7">
            <a:extLst>
              <a:ext uri="{FF2B5EF4-FFF2-40B4-BE49-F238E27FC236}">
                <a16:creationId xmlns:a16="http://schemas.microsoft.com/office/drawing/2014/main" id="{F0637812-00B8-E946-9FC5-1F770F73DA4C}"/>
              </a:ext>
            </a:extLst>
          </p:cNvPr>
          <p:cNvSpPr/>
          <p:nvPr/>
        </p:nvSpPr>
        <p:spPr>
          <a:xfrm>
            <a:off x="5226499" y="6203633"/>
            <a:ext cx="1739002" cy="400110"/>
          </a:xfrm>
          <a:prstGeom prst="rect">
            <a:avLst/>
          </a:prstGeom>
        </p:spPr>
        <p:txBody>
          <a:bodyPr wrap="none">
            <a:spAutoFit/>
          </a:bodyPr>
          <a:lstStyle/>
          <a:p>
            <a:r>
              <a:rPr lang="en-US" sz="2000" b="1" dirty="0">
                <a:hlinkClick r:id="rId3" action="ppaction://hlinksldjump"/>
              </a:rPr>
              <a:t>Return to start</a:t>
            </a:r>
            <a:endParaRPr lang="en-US" sz="2000" b="1" dirty="0"/>
          </a:p>
        </p:txBody>
      </p:sp>
    </p:spTree>
    <p:extLst>
      <p:ext uri="{BB962C8B-B14F-4D97-AF65-F5344CB8AC3E}">
        <p14:creationId xmlns:p14="http://schemas.microsoft.com/office/powerpoint/2010/main" val="8445782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E8EB64-C742-BB44-8BA1-DBF9346FE2D1}"/>
              </a:ext>
            </a:extLst>
          </p:cNvPr>
          <p:cNvSpPr>
            <a:spLocks noGrp="1"/>
          </p:cNvSpPr>
          <p:nvPr>
            <p:ph type="title"/>
          </p:nvPr>
        </p:nvSpPr>
        <p:spPr>
          <a:xfrm>
            <a:off x="838200" y="1354138"/>
            <a:ext cx="10515600" cy="4149725"/>
          </a:xfrm>
        </p:spPr>
        <p:txBody>
          <a:bodyPr>
            <a:normAutofit/>
          </a:bodyPr>
          <a:lstStyle/>
          <a:p>
            <a:r>
              <a:rPr lang="en-US" sz="3200" dirty="0"/>
              <a:t>The fish population in the weir pool may be at risk from hypoxia caused by destratification in the weir pool </a:t>
            </a:r>
            <a:r>
              <a:rPr lang="en-US" sz="3200" u="sng" dirty="0"/>
              <a:t>and</a:t>
            </a:r>
            <a:r>
              <a:rPr lang="en-US" sz="3200" dirty="0"/>
              <a:t> from hypoxic inflows.  Assess the risk from </a:t>
            </a:r>
            <a:r>
              <a:rPr lang="en-US" sz="3200" b="1" dirty="0">
                <a:hlinkClick r:id="rId2" action="ppaction://hlinksldjump"/>
              </a:rPr>
              <a:t>potential destratification </a:t>
            </a:r>
            <a:r>
              <a:rPr lang="en-US" sz="3200" dirty="0"/>
              <a:t>first then from inflows contaminated by </a:t>
            </a:r>
            <a:r>
              <a:rPr lang="en-US" sz="3200" b="1" dirty="0">
                <a:hlinkClick r:id="rId3" action="ppaction://hlinksldjump"/>
              </a:rPr>
              <a:t>fire residue</a:t>
            </a:r>
            <a:r>
              <a:rPr lang="en-US" sz="3200" dirty="0"/>
              <a:t>.</a:t>
            </a:r>
          </a:p>
        </p:txBody>
      </p:sp>
      <p:sp>
        <p:nvSpPr>
          <p:cNvPr id="8" name="Rectangle 7">
            <a:extLst>
              <a:ext uri="{FF2B5EF4-FFF2-40B4-BE49-F238E27FC236}">
                <a16:creationId xmlns:a16="http://schemas.microsoft.com/office/drawing/2014/main" id="{F0637812-00B8-E946-9FC5-1F770F73DA4C}"/>
              </a:ext>
            </a:extLst>
          </p:cNvPr>
          <p:cNvSpPr/>
          <p:nvPr/>
        </p:nvSpPr>
        <p:spPr>
          <a:xfrm>
            <a:off x="5226499" y="6203633"/>
            <a:ext cx="1739002" cy="400110"/>
          </a:xfrm>
          <a:prstGeom prst="rect">
            <a:avLst/>
          </a:prstGeom>
        </p:spPr>
        <p:txBody>
          <a:bodyPr wrap="none">
            <a:spAutoFit/>
          </a:bodyPr>
          <a:lstStyle/>
          <a:p>
            <a:r>
              <a:rPr lang="en-US" sz="2000" b="1" dirty="0">
                <a:hlinkClick r:id="rId4" action="ppaction://hlinksldjump"/>
              </a:rPr>
              <a:t>Return to start</a:t>
            </a:r>
            <a:endParaRPr lang="en-US" sz="2000" b="1" dirty="0"/>
          </a:p>
        </p:txBody>
      </p:sp>
      <p:grpSp>
        <p:nvGrpSpPr>
          <p:cNvPr id="9" name="Group 8">
            <a:extLst>
              <a:ext uri="{FF2B5EF4-FFF2-40B4-BE49-F238E27FC236}">
                <a16:creationId xmlns:a16="http://schemas.microsoft.com/office/drawing/2014/main" id="{2EC1233E-78A3-2643-8A0A-75948B66C247}"/>
              </a:ext>
            </a:extLst>
          </p:cNvPr>
          <p:cNvGrpSpPr/>
          <p:nvPr/>
        </p:nvGrpSpPr>
        <p:grpSpPr>
          <a:xfrm>
            <a:off x="11354400" y="5518800"/>
            <a:ext cx="403200" cy="964800"/>
            <a:chOff x="435535" y="2194143"/>
            <a:chExt cx="1262114" cy="2252665"/>
          </a:xfrm>
        </p:grpSpPr>
        <p:grpSp>
          <p:nvGrpSpPr>
            <p:cNvPr id="10" name="Group 9">
              <a:extLst>
                <a:ext uri="{FF2B5EF4-FFF2-40B4-BE49-F238E27FC236}">
                  <a16:creationId xmlns:a16="http://schemas.microsoft.com/office/drawing/2014/main" id="{F1F16FD2-0362-D143-AC76-E5CA275C5C79}"/>
                </a:ext>
              </a:extLst>
            </p:cNvPr>
            <p:cNvGrpSpPr/>
            <p:nvPr/>
          </p:nvGrpSpPr>
          <p:grpSpPr>
            <a:xfrm>
              <a:off x="435535" y="2194144"/>
              <a:ext cx="1262114" cy="2252664"/>
              <a:chOff x="435535" y="2194144"/>
              <a:chExt cx="1262114" cy="2252664"/>
            </a:xfrm>
          </p:grpSpPr>
          <p:sp>
            <p:nvSpPr>
              <p:cNvPr id="12" name="Rectangle 11">
                <a:extLst>
                  <a:ext uri="{FF2B5EF4-FFF2-40B4-BE49-F238E27FC236}">
                    <a16:creationId xmlns:a16="http://schemas.microsoft.com/office/drawing/2014/main" id="{C4E384AF-9FC5-2A4A-8275-6D1019AF746C}"/>
                  </a:ext>
                </a:extLst>
              </p:cNvPr>
              <p:cNvSpPr/>
              <p:nvPr/>
            </p:nvSpPr>
            <p:spPr>
              <a:xfrm>
                <a:off x="435535" y="2194144"/>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 name="Straight Arrow Connector 12">
                <a:extLst>
                  <a:ext uri="{FF2B5EF4-FFF2-40B4-BE49-F238E27FC236}">
                    <a16:creationId xmlns:a16="http://schemas.microsoft.com/office/drawing/2014/main" id="{08A49D88-751A-9443-B724-32F8D4469D10}"/>
                  </a:ext>
                </a:extLst>
              </p:cNvPr>
              <p:cNvCxnSpPr>
                <a:cxnSpLocks/>
              </p:cNvCxnSpPr>
              <p:nvPr/>
            </p:nvCxnSpPr>
            <p:spPr>
              <a:xfrm flipV="1">
                <a:off x="1064185" y="2746236"/>
                <a:ext cx="0" cy="170057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56D52461-A0EF-1245-8219-77FDAFD0B603}"/>
                  </a:ext>
                </a:extLst>
              </p:cNvPr>
              <p:cNvCxnSpPr>
                <a:cxnSpLocks/>
              </p:cNvCxnSpPr>
              <p:nvPr/>
            </p:nvCxnSpPr>
            <p:spPr>
              <a:xfrm flipH="1" flipV="1">
                <a:off x="1069418" y="3320475"/>
                <a:ext cx="623417" cy="484981"/>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E89A5111-496D-C540-853A-D8DABCBE5A9B}"/>
                  </a:ext>
                </a:extLst>
              </p:cNvPr>
              <p:cNvSpPr/>
              <p:nvPr/>
            </p:nvSpPr>
            <p:spPr>
              <a:xfrm>
                <a:off x="1381126" y="3401010"/>
                <a:ext cx="316523" cy="404446"/>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Triangle 10">
              <a:extLst>
                <a:ext uri="{FF2B5EF4-FFF2-40B4-BE49-F238E27FC236}">
                  <a16:creationId xmlns:a16="http://schemas.microsoft.com/office/drawing/2014/main" id="{3A52DF7A-CA06-4F42-9C11-9F8BC595AB25}"/>
                </a:ext>
              </a:extLst>
            </p:cNvPr>
            <p:cNvSpPr/>
            <p:nvPr/>
          </p:nvSpPr>
          <p:spPr>
            <a:xfrm rot="10800000">
              <a:off x="693249" y="2194143"/>
              <a:ext cx="741872" cy="552091"/>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7885732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DA2AF7-0432-6B41-8093-1EE85D9BFFDA}"/>
              </a:ext>
            </a:extLst>
          </p:cNvPr>
          <p:cNvSpPr>
            <a:spLocks noGrp="1"/>
          </p:cNvSpPr>
          <p:nvPr>
            <p:ph type="title"/>
          </p:nvPr>
        </p:nvSpPr>
        <p:spPr>
          <a:xfrm>
            <a:off x="739775" y="363600"/>
            <a:ext cx="10515600" cy="2778125"/>
          </a:xfrm>
        </p:spPr>
        <p:txBody>
          <a:bodyPr>
            <a:normAutofit/>
          </a:bodyPr>
          <a:lstStyle/>
          <a:p>
            <a:pPr algn="ctr"/>
            <a:r>
              <a:rPr lang="en-US" b="1" dirty="0"/>
              <a:t>Can you measure the oxygen profile throughout the water column in the weir pool at a number of locations.</a:t>
            </a:r>
          </a:p>
        </p:txBody>
      </p:sp>
      <p:sp>
        <p:nvSpPr>
          <p:cNvPr id="4" name="TextBox 3">
            <a:extLst>
              <a:ext uri="{FF2B5EF4-FFF2-40B4-BE49-F238E27FC236}">
                <a16:creationId xmlns:a16="http://schemas.microsoft.com/office/drawing/2014/main" id="{BE766912-F1DA-F649-98C2-683E5BC43657}"/>
              </a:ext>
            </a:extLst>
          </p:cNvPr>
          <p:cNvSpPr txBox="1"/>
          <p:nvPr/>
        </p:nvSpPr>
        <p:spPr>
          <a:xfrm>
            <a:off x="4050983" y="4303990"/>
            <a:ext cx="735266" cy="584775"/>
          </a:xfrm>
          <a:prstGeom prst="rect">
            <a:avLst/>
          </a:prstGeom>
          <a:noFill/>
        </p:spPr>
        <p:txBody>
          <a:bodyPr wrap="none" rtlCol="0">
            <a:spAutoFit/>
          </a:bodyPr>
          <a:lstStyle/>
          <a:p>
            <a:r>
              <a:rPr lang="en-US" sz="3200" b="1" dirty="0">
                <a:hlinkClick r:id="rId2" action="ppaction://hlinksldjump"/>
              </a:rPr>
              <a:t>Yes</a:t>
            </a:r>
            <a:endParaRPr lang="en-US" sz="3200" b="1" dirty="0"/>
          </a:p>
        </p:txBody>
      </p:sp>
      <p:sp>
        <p:nvSpPr>
          <p:cNvPr id="5" name="TextBox 4">
            <a:extLst>
              <a:ext uri="{FF2B5EF4-FFF2-40B4-BE49-F238E27FC236}">
                <a16:creationId xmlns:a16="http://schemas.microsoft.com/office/drawing/2014/main" id="{49107AFF-97C1-5A47-AAED-8AA9BF2BB533}"/>
              </a:ext>
            </a:extLst>
          </p:cNvPr>
          <p:cNvSpPr txBox="1"/>
          <p:nvPr/>
        </p:nvSpPr>
        <p:spPr>
          <a:xfrm>
            <a:off x="7361848" y="4273211"/>
            <a:ext cx="737702" cy="646331"/>
          </a:xfrm>
          <a:prstGeom prst="rect">
            <a:avLst/>
          </a:prstGeom>
          <a:noFill/>
        </p:spPr>
        <p:txBody>
          <a:bodyPr wrap="none" rtlCol="0">
            <a:spAutoFit/>
          </a:bodyPr>
          <a:lstStyle/>
          <a:p>
            <a:r>
              <a:rPr lang="en-US" sz="3600" b="1" dirty="0">
                <a:solidFill>
                  <a:srgbClr val="00B050"/>
                </a:solidFill>
                <a:hlinkClick r:id="rId3" action="ppaction://hlinksldjump"/>
              </a:rPr>
              <a:t>No</a:t>
            </a:r>
            <a:endParaRPr lang="en-US" sz="3600" b="1" dirty="0">
              <a:solidFill>
                <a:srgbClr val="00B050"/>
              </a:solidFill>
            </a:endParaRPr>
          </a:p>
        </p:txBody>
      </p:sp>
      <p:grpSp>
        <p:nvGrpSpPr>
          <p:cNvPr id="10" name="Group 9">
            <a:extLst>
              <a:ext uri="{FF2B5EF4-FFF2-40B4-BE49-F238E27FC236}">
                <a16:creationId xmlns:a16="http://schemas.microsoft.com/office/drawing/2014/main" id="{4DA2BCBD-7AAC-2C4C-8F4C-17B2E782BAFA}"/>
              </a:ext>
            </a:extLst>
          </p:cNvPr>
          <p:cNvGrpSpPr/>
          <p:nvPr/>
        </p:nvGrpSpPr>
        <p:grpSpPr>
          <a:xfrm>
            <a:off x="11353800" y="5519876"/>
            <a:ext cx="401666" cy="966530"/>
            <a:chOff x="418601" y="1690688"/>
            <a:chExt cx="1257300" cy="2252662"/>
          </a:xfrm>
        </p:grpSpPr>
        <p:sp>
          <p:nvSpPr>
            <p:cNvPr id="11" name="Rectangle 10">
              <a:extLst>
                <a:ext uri="{FF2B5EF4-FFF2-40B4-BE49-F238E27FC236}">
                  <a16:creationId xmlns:a16="http://schemas.microsoft.com/office/drawing/2014/main" id="{DD67B27C-FBE9-964A-BE4D-518D39DAC51B}"/>
                </a:ext>
              </a:extLst>
            </p:cNvPr>
            <p:cNvSpPr/>
            <p:nvPr/>
          </p:nvSpPr>
          <p:spPr>
            <a:xfrm>
              <a:off x="418601" y="1690688"/>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 name="Straight Arrow Connector 11">
              <a:extLst>
                <a:ext uri="{FF2B5EF4-FFF2-40B4-BE49-F238E27FC236}">
                  <a16:creationId xmlns:a16="http://schemas.microsoft.com/office/drawing/2014/main" id="{834CFD2C-CE08-B345-9B3C-E384A56E2EDF}"/>
                </a:ext>
              </a:extLst>
            </p:cNvPr>
            <p:cNvCxnSpPr/>
            <p:nvPr/>
          </p:nvCxnSpPr>
          <p:spPr>
            <a:xfrm flipV="1">
              <a:off x="1047251" y="2357359"/>
              <a:ext cx="0" cy="158599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3" name="Triangle 12">
              <a:extLst>
                <a:ext uri="{FF2B5EF4-FFF2-40B4-BE49-F238E27FC236}">
                  <a16:creationId xmlns:a16="http://schemas.microsoft.com/office/drawing/2014/main" id="{1EC6D9E7-036B-DE4D-8A85-4722316359A9}"/>
                </a:ext>
              </a:extLst>
            </p:cNvPr>
            <p:cNvSpPr/>
            <p:nvPr/>
          </p:nvSpPr>
          <p:spPr>
            <a:xfrm rot="10800000">
              <a:off x="676315" y="1805268"/>
              <a:ext cx="741872" cy="552091"/>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6762878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782994-6342-1246-B43A-692F7BBF4CD1}"/>
              </a:ext>
            </a:extLst>
          </p:cNvPr>
          <p:cNvSpPr>
            <a:spLocks noGrp="1"/>
          </p:cNvSpPr>
          <p:nvPr>
            <p:ph type="title"/>
          </p:nvPr>
        </p:nvSpPr>
        <p:spPr/>
        <p:txBody>
          <a:bodyPr/>
          <a:lstStyle/>
          <a:p>
            <a:pPr algn="ctr"/>
            <a:r>
              <a:rPr lang="en-US" b="1" dirty="0"/>
              <a:t>Is the dissolved oxygen concentration at the bottom of the weir pool &lt; 3 mg/L?</a:t>
            </a:r>
          </a:p>
        </p:txBody>
      </p:sp>
      <p:sp>
        <p:nvSpPr>
          <p:cNvPr id="3" name="TextBox 2">
            <a:extLst>
              <a:ext uri="{FF2B5EF4-FFF2-40B4-BE49-F238E27FC236}">
                <a16:creationId xmlns:a16="http://schemas.microsoft.com/office/drawing/2014/main" id="{257849E9-16E5-6345-ACCA-FBE656C5B4EC}"/>
              </a:ext>
            </a:extLst>
          </p:cNvPr>
          <p:cNvSpPr txBox="1"/>
          <p:nvPr/>
        </p:nvSpPr>
        <p:spPr>
          <a:xfrm>
            <a:off x="3600000" y="3024000"/>
            <a:ext cx="1754711" cy="646331"/>
          </a:xfrm>
          <a:prstGeom prst="rect">
            <a:avLst/>
          </a:prstGeom>
          <a:noFill/>
        </p:spPr>
        <p:txBody>
          <a:bodyPr wrap="none" rtlCol="0">
            <a:spAutoFit/>
          </a:bodyPr>
          <a:lstStyle/>
          <a:p>
            <a:r>
              <a:rPr lang="en-US" sz="3600" b="1" dirty="0">
                <a:hlinkClick r:id="rId2" action="ppaction://hlinksldjump"/>
              </a:rPr>
              <a:t>&lt; 3mg/L</a:t>
            </a:r>
            <a:endParaRPr lang="en-US" sz="3600" b="1" dirty="0"/>
          </a:p>
        </p:txBody>
      </p:sp>
      <p:sp>
        <p:nvSpPr>
          <p:cNvPr id="4" name="TextBox 3">
            <a:extLst>
              <a:ext uri="{FF2B5EF4-FFF2-40B4-BE49-F238E27FC236}">
                <a16:creationId xmlns:a16="http://schemas.microsoft.com/office/drawing/2014/main" id="{A9234B5A-7C04-0542-A539-3FA7E76587BD}"/>
              </a:ext>
            </a:extLst>
          </p:cNvPr>
          <p:cNvSpPr txBox="1"/>
          <p:nvPr/>
        </p:nvSpPr>
        <p:spPr>
          <a:xfrm>
            <a:off x="7830000" y="3024000"/>
            <a:ext cx="1754711" cy="646331"/>
          </a:xfrm>
          <a:prstGeom prst="rect">
            <a:avLst/>
          </a:prstGeom>
          <a:noFill/>
        </p:spPr>
        <p:txBody>
          <a:bodyPr wrap="none" rtlCol="0">
            <a:spAutoFit/>
          </a:bodyPr>
          <a:lstStyle/>
          <a:p>
            <a:r>
              <a:rPr lang="en-US" sz="3600" b="1" dirty="0">
                <a:hlinkClick r:id="rId3" action="ppaction://hlinksldjump"/>
              </a:rPr>
              <a:t>&gt; 3mg/L</a:t>
            </a:r>
            <a:endParaRPr lang="en-US" sz="3600" b="1" dirty="0"/>
          </a:p>
        </p:txBody>
      </p:sp>
      <p:grpSp>
        <p:nvGrpSpPr>
          <p:cNvPr id="9" name="Group 8">
            <a:extLst>
              <a:ext uri="{FF2B5EF4-FFF2-40B4-BE49-F238E27FC236}">
                <a16:creationId xmlns:a16="http://schemas.microsoft.com/office/drawing/2014/main" id="{37D94BCE-1B08-8043-BF0D-D08B33580D21}"/>
              </a:ext>
            </a:extLst>
          </p:cNvPr>
          <p:cNvGrpSpPr/>
          <p:nvPr/>
        </p:nvGrpSpPr>
        <p:grpSpPr>
          <a:xfrm>
            <a:off x="11353800" y="5519876"/>
            <a:ext cx="401666" cy="966530"/>
            <a:chOff x="418601" y="1690688"/>
            <a:chExt cx="1257300" cy="2252662"/>
          </a:xfrm>
        </p:grpSpPr>
        <p:sp>
          <p:nvSpPr>
            <p:cNvPr id="10" name="Rectangle 9">
              <a:extLst>
                <a:ext uri="{FF2B5EF4-FFF2-40B4-BE49-F238E27FC236}">
                  <a16:creationId xmlns:a16="http://schemas.microsoft.com/office/drawing/2014/main" id="{64D602EE-6BA5-F74C-8ED8-E62DE7A2FE6F}"/>
                </a:ext>
              </a:extLst>
            </p:cNvPr>
            <p:cNvSpPr/>
            <p:nvPr/>
          </p:nvSpPr>
          <p:spPr>
            <a:xfrm>
              <a:off x="418601" y="1690688"/>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 name="Straight Arrow Connector 10">
              <a:extLst>
                <a:ext uri="{FF2B5EF4-FFF2-40B4-BE49-F238E27FC236}">
                  <a16:creationId xmlns:a16="http://schemas.microsoft.com/office/drawing/2014/main" id="{B3341D26-1DB1-CF4F-B8AD-16DD4E1FA63A}"/>
                </a:ext>
              </a:extLst>
            </p:cNvPr>
            <p:cNvCxnSpPr/>
            <p:nvPr/>
          </p:nvCxnSpPr>
          <p:spPr>
            <a:xfrm flipV="1">
              <a:off x="1047251" y="2357359"/>
              <a:ext cx="0" cy="158599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2" name="Triangle 11">
              <a:extLst>
                <a:ext uri="{FF2B5EF4-FFF2-40B4-BE49-F238E27FC236}">
                  <a16:creationId xmlns:a16="http://schemas.microsoft.com/office/drawing/2014/main" id="{A2494F15-739C-8B46-BBA9-0D791E70823D}"/>
                </a:ext>
              </a:extLst>
            </p:cNvPr>
            <p:cNvSpPr/>
            <p:nvPr/>
          </p:nvSpPr>
          <p:spPr>
            <a:xfrm rot="10800000">
              <a:off x="676315" y="1805268"/>
              <a:ext cx="741872" cy="552091"/>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 name="Rectangle 12">
            <a:extLst>
              <a:ext uri="{FF2B5EF4-FFF2-40B4-BE49-F238E27FC236}">
                <a16:creationId xmlns:a16="http://schemas.microsoft.com/office/drawing/2014/main" id="{E6EFFADF-18DC-2946-9245-46E84BCEB112}"/>
              </a:ext>
            </a:extLst>
          </p:cNvPr>
          <p:cNvSpPr/>
          <p:nvPr/>
        </p:nvSpPr>
        <p:spPr>
          <a:xfrm>
            <a:off x="5226499" y="6203633"/>
            <a:ext cx="1739002" cy="400110"/>
          </a:xfrm>
          <a:prstGeom prst="rect">
            <a:avLst/>
          </a:prstGeom>
        </p:spPr>
        <p:txBody>
          <a:bodyPr wrap="none">
            <a:spAutoFit/>
          </a:bodyPr>
          <a:lstStyle/>
          <a:p>
            <a:r>
              <a:rPr lang="en-US" sz="2000" b="1" dirty="0">
                <a:hlinkClick r:id="rId4" action="ppaction://hlinksldjump"/>
              </a:rPr>
              <a:t>Return to start</a:t>
            </a:r>
            <a:endParaRPr lang="en-US" sz="2000" b="1" dirty="0"/>
          </a:p>
        </p:txBody>
      </p:sp>
    </p:spTree>
    <p:extLst>
      <p:ext uri="{BB962C8B-B14F-4D97-AF65-F5344CB8AC3E}">
        <p14:creationId xmlns:p14="http://schemas.microsoft.com/office/powerpoint/2010/main" val="34033656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FA43B7-8AF2-7F47-85BA-6E2773AA6214}"/>
              </a:ext>
            </a:extLst>
          </p:cNvPr>
          <p:cNvSpPr>
            <a:spLocks noGrp="1"/>
          </p:cNvSpPr>
          <p:nvPr>
            <p:ph type="title"/>
          </p:nvPr>
        </p:nvSpPr>
        <p:spPr>
          <a:xfrm>
            <a:off x="838199" y="871538"/>
            <a:ext cx="10577513" cy="2571750"/>
          </a:xfrm>
        </p:spPr>
        <p:txBody>
          <a:bodyPr>
            <a:noAutofit/>
          </a:bodyPr>
          <a:lstStyle/>
          <a:p>
            <a:r>
              <a:rPr lang="en-US" sz="2800" dirty="0"/>
              <a:t>There is a heightened risk of hypoxic throughout the water column following destratification of the weir pool.  Destratification can be caused either by increased inflows or, a cool change.  The impact of destratification on dissolved oxygen concentration in the water column needs to be assessed</a:t>
            </a:r>
            <a:br>
              <a:rPr lang="en-US" sz="2800" dirty="0"/>
            </a:br>
            <a:br>
              <a:rPr lang="en-US" sz="2800" b="1" dirty="0"/>
            </a:br>
            <a:r>
              <a:rPr lang="en-US" sz="2800" b="1" dirty="0"/>
              <a:t>Action:</a:t>
            </a:r>
            <a:r>
              <a:rPr lang="en-US" sz="2800" dirty="0"/>
              <a:t> Use the </a:t>
            </a:r>
            <a:r>
              <a:rPr lang="en-US" sz="2800" b="1" dirty="0">
                <a:solidFill>
                  <a:srgbClr val="00B050"/>
                </a:solidFill>
                <a:hlinkClick r:id="rId2" action="ppaction://hlinksldjump"/>
              </a:rPr>
              <a:t>tool for predicting hypoxia in a pool following destratification</a:t>
            </a:r>
            <a:r>
              <a:rPr lang="en-US" sz="2800" b="1" dirty="0">
                <a:hlinkClick r:id="rId2" action="ppaction://hlinksldjump"/>
              </a:rPr>
              <a:t> </a:t>
            </a:r>
            <a:r>
              <a:rPr lang="en-US" sz="2800" dirty="0"/>
              <a:t>to estimate the dissolved oxygen in the weir pool following mixing.</a:t>
            </a:r>
          </a:p>
        </p:txBody>
      </p:sp>
      <p:sp>
        <p:nvSpPr>
          <p:cNvPr id="3" name="TextBox 2">
            <a:extLst>
              <a:ext uri="{FF2B5EF4-FFF2-40B4-BE49-F238E27FC236}">
                <a16:creationId xmlns:a16="http://schemas.microsoft.com/office/drawing/2014/main" id="{41E9BB38-4924-5E4E-9282-D27F13379894}"/>
              </a:ext>
            </a:extLst>
          </p:cNvPr>
          <p:cNvSpPr txBox="1"/>
          <p:nvPr/>
        </p:nvSpPr>
        <p:spPr>
          <a:xfrm>
            <a:off x="838199" y="4286251"/>
            <a:ext cx="4798859" cy="1077218"/>
          </a:xfrm>
          <a:prstGeom prst="rect">
            <a:avLst/>
          </a:prstGeom>
          <a:noFill/>
        </p:spPr>
        <p:txBody>
          <a:bodyPr wrap="square" rtlCol="0">
            <a:spAutoFit/>
          </a:bodyPr>
          <a:lstStyle/>
          <a:p>
            <a:pPr algn="ctr"/>
            <a:r>
              <a:rPr lang="en-US" sz="3200" b="1" dirty="0">
                <a:hlinkClick r:id="rId3" action="ppaction://hlinksldjump"/>
              </a:rPr>
              <a:t>Predicted dissolved oxygen concentration is &lt;3 mg/L</a:t>
            </a:r>
            <a:endParaRPr lang="en-US" sz="3200" b="1" dirty="0"/>
          </a:p>
        </p:txBody>
      </p:sp>
      <p:sp>
        <p:nvSpPr>
          <p:cNvPr id="4" name="TextBox 3">
            <a:extLst>
              <a:ext uri="{FF2B5EF4-FFF2-40B4-BE49-F238E27FC236}">
                <a16:creationId xmlns:a16="http://schemas.microsoft.com/office/drawing/2014/main" id="{1F251686-0A10-4D4A-9198-B973336492C7}"/>
              </a:ext>
            </a:extLst>
          </p:cNvPr>
          <p:cNvSpPr txBox="1"/>
          <p:nvPr/>
        </p:nvSpPr>
        <p:spPr>
          <a:xfrm>
            <a:off x="6499806" y="4286251"/>
            <a:ext cx="4798859" cy="1077218"/>
          </a:xfrm>
          <a:prstGeom prst="rect">
            <a:avLst/>
          </a:prstGeom>
          <a:noFill/>
        </p:spPr>
        <p:txBody>
          <a:bodyPr wrap="square" rtlCol="0">
            <a:spAutoFit/>
          </a:bodyPr>
          <a:lstStyle/>
          <a:p>
            <a:pPr algn="ctr"/>
            <a:r>
              <a:rPr lang="en-US" sz="3200" b="1" dirty="0">
                <a:hlinkClick r:id="rId4" action="ppaction://hlinksldjump"/>
              </a:rPr>
              <a:t>Predicted dissolved oxygen concentration is &gt;3 mg/L</a:t>
            </a:r>
            <a:endParaRPr lang="en-US" sz="3200" b="1" dirty="0"/>
          </a:p>
        </p:txBody>
      </p:sp>
      <p:grpSp>
        <p:nvGrpSpPr>
          <p:cNvPr id="5" name="Group 4">
            <a:extLst>
              <a:ext uri="{FF2B5EF4-FFF2-40B4-BE49-F238E27FC236}">
                <a16:creationId xmlns:a16="http://schemas.microsoft.com/office/drawing/2014/main" id="{8C19093D-56E2-A64C-B93F-F789B01A227D}"/>
              </a:ext>
            </a:extLst>
          </p:cNvPr>
          <p:cNvGrpSpPr/>
          <p:nvPr/>
        </p:nvGrpSpPr>
        <p:grpSpPr>
          <a:xfrm>
            <a:off x="11353800" y="5519876"/>
            <a:ext cx="401666" cy="966530"/>
            <a:chOff x="418601" y="1690688"/>
            <a:chExt cx="1257300" cy="2252662"/>
          </a:xfrm>
        </p:grpSpPr>
        <p:sp>
          <p:nvSpPr>
            <p:cNvPr id="6" name="Rectangle 5">
              <a:extLst>
                <a:ext uri="{FF2B5EF4-FFF2-40B4-BE49-F238E27FC236}">
                  <a16:creationId xmlns:a16="http://schemas.microsoft.com/office/drawing/2014/main" id="{F74465EC-56A8-3C42-BCCD-6B9A94E8B81A}"/>
                </a:ext>
              </a:extLst>
            </p:cNvPr>
            <p:cNvSpPr/>
            <p:nvPr/>
          </p:nvSpPr>
          <p:spPr>
            <a:xfrm>
              <a:off x="418601" y="1690688"/>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 name="Straight Arrow Connector 6">
              <a:extLst>
                <a:ext uri="{FF2B5EF4-FFF2-40B4-BE49-F238E27FC236}">
                  <a16:creationId xmlns:a16="http://schemas.microsoft.com/office/drawing/2014/main" id="{7AA365E9-82CF-834A-8582-C9B5A4E017E9}"/>
                </a:ext>
              </a:extLst>
            </p:cNvPr>
            <p:cNvCxnSpPr/>
            <p:nvPr/>
          </p:nvCxnSpPr>
          <p:spPr>
            <a:xfrm flipV="1">
              <a:off x="1047251" y="2357359"/>
              <a:ext cx="0" cy="158599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8" name="Triangle 7">
              <a:extLst>
                <a:ext uri="{FF2B5EF4-FFF2-40B4-BE49-F238E27FC236}">
                  <a16:creationId xmlns:a16="http://schemas.microsoft.com/office/drawing/2014/main" id="{82F95F31-3CFA-2741-8363-E530C05EFE6C}"/>
                </a:ext>
              </a:extLst>
            </p:cNvPr>
            <p:cNvSpPr/>
            <p:nvPr/>
          </p:nvSpPr>
          <p:spPr>
            <a:xfrm rot="10800000">
              <a:off x="676315" y="1805268"/>
              <a:ext cx="741872" cy="552091"/>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 name="Rectangle 8">
            <a:extLst>
              <a:ext uri="{FF2B5EF4-FFF2-40B4-BE49-F238E27FC236}">
                <a16:creationId xmlns:a16="http://schemas.microsoft.com/office/drawing/2014/main" id="{1A88248D-75E4-9145-8F3A-ADD02F7DC98D}"/>
              </a:ext>
            </a:extLst>
          </p:cNvPr>
          <p:cNvSpPr/>
          <p:nvPr/>
        </p:nvSpPr>
        <p:spPr>
          <a:xfrm>
            <a:off x="5226499" y="6203633"/>
            <a:ext cx="1739002" cy="400110"/>
          </a:xfrm>
          <a:prstGeom prst="rect">
            <a:avLst/>
          </a:prstGeom>
        </p:spPr>
        <p:txBody>
          <a:bodyPr wrap="none">
            <a:spAutoFit/>
          </a:bodyPr>
          <a:lstStyle/>
          <a:p>
            <a:r>
              <a:rPr lang="en-US" sz="2000" b="1" dirty="0">
                <a:hlinkClick r:id="rId5" action="ppaction://hlinksldjump"/>
              </a:rPr>
              <a:t>Return to start</a:t>
            </a:r>
            <a:endParaRPr lang="en-US" sz="2000" b="1" dirty="0"/>
          </a:p>
        </p:txBody>
      </p:sp>
    </p:spTree>
    <p:extLst>
      <p:ext uri="{BB962C8B-B14F-4D97-AF65-F5344CB8AC3E}">
        <p14:creationId xmlns:p14="http://schemas.microsoft.com/office/powerpoint/2010/main" val="22936865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E5865-0BA8-9642-AB9F-5CF3938EEA21}"/>
              </a:ext>
            </a:extLst>
          </p:cNvPr>
          <p:cNvSpPr>
            <a:spLocks noGrp="1"/>
          </p:cNvSpPr>
          <p:nvPr>
            <p:ph type="title"/>
          </p:nvPr>
        </p:nvSpPr>
        <p:spPr/>
        <p:txBody>
          <a:bodyPr/>
          <a:lstStyle/>
          <a:p>
            <a:r>
              <a:rPr lang="en-US" b="1" dirty="0"/>
              <a:t>Disclaimer</a:t>
            </a:r>
          </a:p>
        </p:txBody>
      </p:sp>
      <p:sp>
        <p:nvSpPr>
          <p:cNvPr id="3" name="Rectangle 2">
            <a:extLst>
              <a:ext uri="{FF2B5EF4-FFF2-40B4-BE49-F238E27FC236}">
                <a16:creationId xmlns:a16="http://schemas.microsoft.com/office/drawing/2014/main" id="{A16F92D7-7B70-C24E-B41E-A3E80962C36B}"/>
              </a:ext>
            </a:extLst>
          </p:cNvPr>
          <p:cNvSpPr/>
          <p:nvPr/>
        </p:nvSpPr>
        <p:spPr>
          <a:xfrm>
            <a:off x="1359776" y="2828836"/>
            <a:ext cx="9472448" cy="1200329"/>
          </a:xfrm>
          <a:prstGeom prst="rect">
            <a:avLst/>
          </a:prstGeom>
        </p:spPr>
        <p:txBody>
          <a:bodyPr wrap="square">
            <a:spAutoFit/>
          </a:bodyPr>
          <a:lstStyle/>
          <a:p>
            <a:pPr>
              <a:spcAft>
                <a:spcPts val="0"/>
              </a:spcAft>
            </a:pPr>
            <a:r>
              <a:rPr lang="en-GB" dirty="0">
                <a:latin typeface="Calibri" panose="020F0502020204030204" pitchFamily="34" charset="0"/>
                <a:ea typeface="Calibri" panose="020F0502020204030204" pitchFamily="34" charset="0"/>
                <a:cs typeface="Times New Roman" panose="02020603050405020304" pitchFamily="18" charset="0"/>
              </a:rPr>
              <a:t>To the extent permitted by law, the copyright holders (including its employees and consultants) exclude all liability to any person for any consequences, including but not limited to all losses, damages, costs, expenses and any other compensation, arising directly or indirectly from using this report (in part or in whole) and any information or material contained in it.</a:t>
            </a:r>
            <a:endParaRPr lang="en-AU"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a16="http://schemas.microsoft.com/office/drawing/2014/main" id="{CC49A634-B77B-7D4B-93F4-DC20537C30EF}"/>
              </a:ext>
            </a:extLst>
          </p:cNvPr>
          <p:cNvSpPr/>
          <p:nvPr/>
        </p:nvSpPr>
        <p:spPr>
          <a:xfrm>
            <a:off x="1359776" y="4221796"/>
            <a:ext cx="4094006" cy="369332"/>
          </a:xfrm>
          <a:prstGeom prst="rect">
            <a:avLst/>
          </a:prstGeom>
        </p:spPr>
        <p:txBody>
          <a:bodyPr wrap="none">
            <a:spAutoFit/>
          </a:bodyPr>
          <a:lstStyle/>
          <a:p>
            <a:pPr>
              <a:spcAft>
                <a:spcPts val="0"/>
              </a:spcAft>
              <a:tabLst>
                <a:tab pos="118745" algn="l"/>
              </a:tabLst>
            </a:pPr>
            <a:r>
              <a:rPr lang="en-GB" dirty="0">
                <a:latin typeface="Calibri" panose="020F0502020204030204" pitchFamily="34" charset="0"/>
                <a:ea typeface="Calibri" panose="020F0502020204030204" pitchFamily="34" charset="0"/>
                <a:cs typeface="Times New Roman" panose="02020603050405020304" pitchFamily="18" charset="0"/>
              </a:rPr>
              <a:t>© NSW Department of Primary Industries</a:t>
            </a:r>
            <a:endParaRPr lang="en-AU"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0E18F76F-DD7D-5942-AD0F-650FF7111426}"/>
              </a:ext>
            </a:extLst>
          </p:cNvPr>
          <p:cNvSpPr txBox="1"/>
          <p:nvPr/>
        </p:nvSpPr>
        <p:spPr>
          <a:xfrm>
            <a:off x="5505037" y="5339255"/>
            <a:ext cx="1181927" cy="584775"/>
          </a:xfrm>
          <a:prstGeom prst="rect">
            <a:avLst/>
          </a:prstGeom>
          <a:noFill/>
        </p:spPr>
        <p:txBody>
          <a:bodyPr wrap="none" rtlCol="0">
            <a:spAutoFit/>
          </a:bodyPr>
          <a:lstStyle/>
          <a:p>
            <a:r>
              <a:rPr lang="en-US" sz="3200" b="1" dirty="0">
                <a:hlinkClick r:id="rId2" action="ppaction://hlinksldjump"/>
              </a:rPr>
              <a:t>Agree</a:t>
            </a:r>
            <a:endParaRPr lang="en-US" sz="3200" b="1" dirty="0"/>
          </a:p>
        </p:txBody>
      </p:sp>
    </p:spTree>
    <p:extLst>
      <p:ext uri="{BB962C8B-B14F-4D97-AF65-F5344CB8AC3E}">
        <p14:creationId xmlns:p14="http://schemas.microsoft.com/office/powerpoint/2010/main" val="6473918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66F7CF-AAD2-4747-ADD1-3E7F06650CD7}"/>
              </a:ext>
            </a:extLst>
          </p:cNvPr>
          <p:cNvSpPr>
            <a:spLocks noGrp="1"/>
          </p:cNvSpPr>
          <p:nvPr>
            <p:ph type="title"/>
          </p:nvPr>
        </p:nvSpPr>
        <p:spPr>
          <a:xfrm>
            <a:off x="909637" y="1308100"/>
            <a:ext cx="10515600" cy="1325563"/>
          </a:xfrm>
        </p:spPr>
        <p:txBody>
          <a:bodyPr>
            <a:noAutofit/>
          </a:bodyPr>
          <a:lstStyle/>
          <a:p>
            <a:pPr algn="ctr"/>
            <a:r>
              <a:rPr lang="en-US" sz="3200" dirty="0"/>
              <a:t>There is little risk of hypoxia throughout the water column caused solely by destratification of the weir pool.  However, there may be other sources of hypoxia from upstream</a:t>
            </a:r>
          </a:p>
        </p:txBody>
      </p:sp>
      <p:sp>
        <p:nvSpPr>
          <p:cNvPr id="3" name="TextBox 2">
            <a:extLst>
              <a:ext uri="{FF2B5EF4-FFF2-40B4-BE49-F238E27FC236}">
                <a16:creationId xmlns:a16="http://schemas.microsoft.com/office/drawing/2014/main" id="{B0291933-0B87-4A46-8E80-5E646155B2AA}"/>
              </a:ext>
            </a:extLst>
          </p:cNvPr>
          <p:cNvSpPr txBox="1"/>
          <p:nvPr/>
        </p:nvSpPr>
        <p:spPr>
          <a:xfrm>
            <a:off x="4586400" y="5666400"/>
            <a:ext cx="2986715" cy="646331"/>
          </a:xfrm>
          <a:prstGeom prst="rect">
            <a:avLst/>
          </a:prstGeom>
          <a:noFill/>
        </p:spPr>
        <p:txBody>
          <a:bodyPr wrap="none" rtlCol="0">
            <a:spAutoFit/>
          </a:bodyPr>
          <a:lstStyle/>
          <a:p>
            <a:r>
              <a:rPr lang="en-US" sz="3600" b="1" dirty="0">
                <a:hlinkClick r:id="" action="ppaction://hlinkshowjump?jump=firstslide"/>
              </a:rPr>
              <a:t>Return to start</a:t>
            </a:r>
            <a:endParaRPr lang="en-US" sz="3600" b="1" dirty="0"/>
          </a:p>
        </p:txBody>
      </p:sp>
      <p:grpSp>
        <p:nvGrpSpPr>
          <p:cNvPr id="4" name="Group 3">
            <a:extLst>
              <a:ext uri="{FF2B5EF4-FFF2-40B4-BE49-F238E27FC236}">
                <a16:creationId xmlns:a16="http://schemas.microsoft.com/office/drawing/2014/main" id="{ED5834F8-E5B0-D545-8C12-4855B87D8D28}"/>
              </a:ext>
            </a:extLst>
          </p:cNvPr>
          <p:cNvGrpSpPr/>
          <p:nvPr/>
        </p:nvGrpSpPr>
        <p:grpSpPr>
          <a:xfrm>
            <a:off x="11353800" y="5519876"/>
            <a:ext cx="401666" cy="966530"/>
            <a:chOff x="418601" y="1690688"/>
            <a:chExt cx="1257300" cy="2252662"/>
          </a:xfrm>
        </p:grpSpPr>
        <p:sp>
          <p:nvSpPr>
            <p:cNvPr id="5" name="Rectangle 4">
              <a:extLst>
                <a:ext uri="{FF2B5EF4-FFF2-40B4-BE49-F238E27FC236}">
                  <a16:creationId xmlns:a16="http://schemas.microsoft.com/office/drawing/2014/main" id="{1A0F30A7-1436-0E4E-9AE0-8095A08944B9}"/>
                </a:ext>
              </a:extLst>
            </p:cNvPr>
            <p:cNvSpPr/>
            <p:nvPr/>
          </p:nvSpPr>
          <p:spPr>
            <a:xfrm>
              <a:off x="418601" y="1690688"/>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Arrow Connector 5">
              <a:extLst>
                <a:ext uri="{FF2B5EF4-FFF2-40B4-BE49-F238E27FC236}">
                  <a16:creationId xmlns:a16="http://schemas.microsoft.com/office/drawing/2014/main" id="{8B3AF036-4E69-A241-A4BB-302AD6428D92}"/>
                </a:ext>
              </a:extLst>
            </p:cNvPr>
            <p:cNvCxnSpPr/>
            <p:nvPr/>
          </p:nvCxnSpPr>
          <p:spPr>
            <a:xfrm flipV="1">
              <a:off x="1047251" y="2357359"/>
              <a:ext cx="0" cy="158599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7" name="Triangle 6">
              <a:extLst>
                <a:ext uri="{FF2B5EF4-FFF2-40B4-BE49-F238E27FC236}">
                  <a16:creationId xmlns:a16="http://schemas.microsoft.com/office/drawing/2014/main" id="{8F4754E5-A744-734C-A95B-E497189A49B2}"/>
                </a:ext>
              </a:extLst>
            </p:cNvPr>
            <p:cNvSpPr/>
            <p:nvPr/>
          </p:nvSpPr>
          <p:spPr>
            <a:xfrm rot="10800000">
              <a:off x="676315" y="1805268"/>
              <a:ext cx="741872" cy="552091"/>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 name="TextBox 7">
            <a:extLst>
              <a:ext uri="{FF2B5EF4-FFF2-40B4-BE49-F238E27FC236}">
                <a16:creationId xmlns:a16="http://schemas.microsoft.com/office/drawing/2014/main" id="{2775FABE-0787-5546-9710-014CA1E5DC2D}"/>
              </a:ext>
            </a:extLst>
          </p:cNvPr>
          <p:cNvSpPr txBox="1"/>
          <p:nvPr/>
        </p:nvSpPr>
        <p:spPr>
          <a:xfrm>
            <a:off x="3584230" y="4087906"/>
            <a:ext cx="5166414" cy="646331"/>
          </a:xfrm>
          <a:prstGeom prst="rect">
            <a:avLst/>
          </a:prstGeom>
          <a:noFill/>
        </p:spPr>
        <p:txBody>
          <a:bodyPr wrap="none" rtlCol="0">
            <a:spAutoFit/>
          </a:bodyPr>
          <a:lstStyle/>
          <a:p>
            <a:r>
              <a:rPr lang="en-US" sz="3600" b="1" dirty="0">
                <a:hlinkClick r:id="rId2" action="ppaction://hlinksldjump"/>
              </a:rPr>
              <a:t>Continue to next question</a:t>
            </a:r>
            <a:endParaRPr lang="en-US" sz="3600" b="1" dirty="0"/>
          </a:p>
        </p:txBody>
      </p:sp>
    </p:spTree>
    <p:extLst>
      <p:ext uri="{BB962C8B-B14F-4D97-AF65-F5344CB8AC3E}">
        <p14:creationId xmlns:p14="http://schemas.microsoft.com/office/powerpoint/2010/main" val="4821627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483A64-09C6-C448-B5C2-77868581EA57}"/>
              </a:ext>
            </a:extLst>
          </p:cNvPr>
          <p:cNvSpPr>
            <a:spLocks noGrp="1"/>
          </p:cNvSpPr>
          <p:nvPr>
            <p:ph type="title"/>
          </p:nvPr>
        </p:nvSpPr>
        <p:spPr/>
        <p:txBody>
          <a:bodyPr/>
          <a:lstStyle/>
          <a:p>
            <a:pPr algn="ctr"/>
            <a:r>
              <a:rPr lang="en-US" b="1" dirty="0"/>
              <a:t>Can’t measure DO concentration profile throughout the water column</a:t>
            </a:r>
          </a:p>
        </p:txBody>
      </p:sp>
      <p:sp>
        <p:nvSpPr>
          <p:cNvPr id="3" name="Content Placeholder 2">
            <a:extLst>
              <a:ext uri="{FF2B5EF4-FFF2-40B4-BE49-F238E27FC236}">
                <a16:creationId xmlns:a16="http://schemas.microsoft.com/office/drawing/2014/main" id="{5B8BF9EB-175A-9040-91A2-0C1D9D49959D}"/>
              </a:ext>
            </a:extLst>
          </p:cNvPr>
          <p:cNvSpPr>
            <a:spLocks noGrp="1"/>
          </p:cNvSpPr>
          <p:nvPr>
            <p:ph idx="1"/>
          </p:nvPr>
        </p:nvSpPr>
        <p:spPr>
          <a:xfrm>
            <a:off x="838200" y="1825625"/>
            <a:ext cx="10515600" cy="3032125"/>
          </a:xfrm>
        </p:spPr>
        <p:txBody>
          <a:bodyPr/>
          <a:lstStyle/>
          <a:p>
            <a:pPr marL="0" indent="0">
              <a:buNone/>
            </a:pPr>
            <a:r>
              <a:rPr lang="en-US" sz="2400" dirty="0"/>
              <a:t>Without an assessment of the dissolved oxygen profile throughout the water column it is not possible to quantify the risk of hypoxia posed by potential increased flows (or the arrival of a cool change).  In the absence of actual data, risk could be estimated through an assessment of previous fish kills in this reach.  Specifically has a fish kill been recorded in this weir pool that corresponded either to an increase in flows from a low flow base, or alternatively following a cool change.  It is suggested that </a:t>
            </a:r>
            <a:r>
              <a:rPr lang="en-US" sz="2400" b="1" dirty="0"/>
              <a:t>a communication plan </a:t>
            </a:r>
            <a:r>
              <a:rPr lang="en-US" sz="2400" dirty="0"/>
              <a:t>be prepared for stakeholder engagement in the event of a fish kill</a:t>
            </a:r>
            <a:r>
              <a:rPr lang="en-US" dirty="0"/>
              <a:t>.</a:t>
            </a:r>
          </a:p>
        </p:txBody>
      </p:sp>
      <p:sp>
        <p:nvSpPr>
          <p:cNvPr id="4" name="TextBox 3">
            <a:extLst>
              <a:ext uri="{FF2B5EF4-FFF2-40B4-BE49-F238E27FC236}">
                <a16:creationId xmlns:a16="http://schemas.microsoft.com/office/drawing/2014/main" id="{1F3FC43B-6DD2-A640-9F83-FE91B1E89585}"/>
              </a:ext>
            </a:extLst>
          </p:cNvPr>
          <p:cNvSpPr txBox="1"/>
          <p:nvPr/>
        </p:nvSpPr>
        <p:spPr>
          <a:xfrm>
            <a:off x="5213354" y="6086296"/>
            <a:ext cx="1765291" cy="400110"/>
          </a:xfrm>
          <a:prstGeom prst="rect">
            <a:avLst/>
          </a:prstGeom>
          <a:noFill/>
        </p:spPr>
        <p:txBody>
          <a:bodyPr wrap="none" rtlCol="0">
            <a:spAutoFit/>
          </a:bodyPr>
          <a:lstStyle/>
          <a:p>
            <a:r>
              <a:rPr lang="en-US" sz="2000" dirty="0">
                <a:hlinkClick r:id="rId2" action="ppaction://hlinksldjump"/>
              </a:rPr>
              <a:t>Return to start </a:t>
            </a:r>
            <a:endParaRPr lang="en-US" sz="2000" dirty="0"/>
          </a:p>
        </p:txBody>
      </p:sp>
      <p:grpSp>
        <p:nvGrpSpPr>
          <p:cNvPr id="9" name="Group 8">
            <a:extLst>
              <a:ext uri="{FF2B5EF4-FFF2-40B4-BE49-F238E27FC236}">
                <a16:creationId xmlns:a16="http://schemas.microsoft.com/office/drawing/2014/main" id="{2DC951ED-B460-C548-B8C2-0FD6DDCE7E59}"/>
              </a:ext>
            </a:extLst>
          </p:cNvPr>
          <p:cNvGrpSpPr/>
          <p:nvPr/>
        </p:nvGrpSpPr>
        <p:grpSpPr>
          <a:xfrm>
            <a:off x="11353800" y="5519876"/>
            <a:ext cx="401666" cy="966530"/>
            <a:chOff x="418601" y="1690688"/>
            <a:chExt cx="1257300" cy="2252662"/>
          </a:xfrm>
        </p:grpSpPr>
        <p:sp>
          <p:nvSpPr>
            <p:cNvPr id="10" name="Rectangle 9">
              <a:extLst>
                <a:ext uri="{FF2B5EF4-FFF2-40B4-BE49-F238E27FC236}">
                  <a16:creationId xmlns:a16="http://schemas.microsoft.com/office/drawing/2014/main" id="{C41D2578-FA35-3E49-A963-76FE565CA9EF}"/>
                </a:ext>
              </a:extLst>
            </p:cNvPr>
            <p:cNvSpPr/>
            <p:nvPr/>
          </p:nvSpPr>
          <p:spPr>
            <a:xfrm>
              <a:off x="418601" y="1690688"/>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 name="Straight Arrow Connector 10">
              <a:extLst>
                <a:ext uri="{FF2B5EF4-FFF2-40B4-BE49-F238E27FC236}">
                  <a16:creationId xmlns:a16="http://schemas.microsoft.com/office/drawing/2014/main" id="{586885E7-7D31-D74E-9FE6-2F221E2BD214}"/>
                </a:ext>
              </a:extLst>
            </p:cNvPr>
            <p:cNvCxnSpPr/>
            <p:nvPr/>
          </p:nvCxnSpPr>
          <p:spPr>
            <a:xfrm flipV="1">
              <a:off x="1047251" y="2357359"/>
              <a:ext cx="0" cy="158599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2" name="Triangle 11">
              <a:extLst>
                <a:ext uri="{FF2B5EF4-FFF2-40B4-BE49-F238E27FC236}">
                  <a16:creationId xmlns:a16="http://schemas.microsoft.com/office/drawing/2014/main" id="{0575EC40-46B5-B24A-BF7B-72D79D2B3572}"/>
                </a:ext>
              </a:extLst>
            </p:cNvPr>
            <p:cNvSpPr/>
            <p:nvPr/>
          </p:nvSpPr>
          <p:spPr>
            <a:xfrm rot="10800000">
              <a:off x="676315" y="1805268"/>
              <a:ext cx="741872" cy="552091"/>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TextBox 6">
            <a:extLst>
              <a:ext uri="{FF2B5EF4-FFF2-40B4-BE49-F238E27FC236}">
                <a16:creationId xmlns:a16="http://schemas.microsoft.com/office/drawing/2014/main" id="{93A46E3B-C2F0-034A-8C4C-A261634AFD64}"/>
              </a:ext>
            </a:extLst>
          </p:cNvPr>
          <p:cNvSpPr txBox="1"/>
          <p:nvPr/>
        </p:nvSpPr>
        <p:spPr>
          <a:xfrm>
            <a:off x="3836309" y="4992687"/>
            <a:ext cx="4519379" cy="584775"/>
          </a:xfrm>
          <a:prstGeom prst="rect">
            <a:avLst/>
          </a:prstGeom>
          <a:noFill/>
        </p:spPr>
        <p:txBody>
          <a:bodyPr wrap="none" rtlCol="0">
            <a:spAutoFit/>
          </a:bodyPr>
          <a:lstStyle/>
          <a:p>
            <a:r>
              <a:rPr lang="en-US" sz="3200" dirty="0">
                <a:hlinkClick r:id="rId3" action="ppaction://hlinksldjump"/>
              </a:rPr>
              <a:t>Continue to next question</a:t>
            </a:r>
            <a:endParaRPr lang="en-US" sz="3200" dirty="0"/>
          </a:p>
        </p:txBody>
      </p:sp>
    </p:spTree>
    <p:extLst>
      <p:ext uri="{BB962C8B-B14F-4D97-AF65-F5344CB8AC3E}">
        <p14:creationId xmlns:p14="http://schemas.microsoft.com/office/powerpoint/2010/main" val="30409734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420778-F250-5C4E-92F8-2D764E4ED713}"/>
              </a:ext>
            </a:extLst>
          </p:cNvPr>
          <p:cNvSpPr>
            <a:spLocks noGrp="1"/>
          </p:cNvSpPr>
          <p:nvPr>
            <p:ph type="title"/>
          </p:nvPr>
        </p:nvSpPr>
        <p:spPr>
          <a:xfrm>
            <a:off x="781050" y="1185864"/>
            <a:ext cx="10515600" cy="2900362"/>
          </a:xfrm>
        </p:spPr>
        <p:txBody>
          <a:bodyPr>
            <a:normAutofit fontScale="90000"/>
          </a:bodyPr>
          <a:lstStyle/>
          <a:p>
            <a:pPr algn="ctr"/>
            <a:r>
              <a:rPr lang="en-US" sz="3600" dirty="0"/>
              <a:t>There is a significant risk of a fish kill occurring in the weir pool caused by hypoxia following destratification.  The lower the predicted dissolved oxygen concentration following destratification the higher the risk.  </a:t>
            </a:r>
            <a:br>
              <a:rPr lang="en-US" sz="3600" dirty="0"/>
            </a:br>
            <a:br>
              <a:rPr lang="en-US" sz="3600" dirty="0"/>
            </a:br>
            <a:r>
              <a:rPr lang="en-US" sz="4000" b="1" dirty="0"/>
              <a:t>Is the weir structure undershot?</a:t>
            </a:r>
            <a:br>
              <a:rPr lang="en-US" sz="4000" b="1" dirty="0"/>
            </a:br>
            <a:br>
              <a:rPr lang="en-US" sz="3600" dirty="0"/>
            </a:br>
            <a:endParaRPr lang="en-US" sz="3600" dirty="0"/>
          </a:p>
        </p:txBody>
      </p:sp>
      <p:sp>
        <p:nvSpPr>
          <p:cNvPr id="3" name="TextBox 2">
            <a:extLst>
              <a:ext uri="{FF2B5EF4-FFF2-40B4-BE49-F238E27FC236}">
                <a16:creationId xmlns:a16="http://schemas.microsoft.com/office/drawing/2014/main" id="{75789383-44AE-D845-B9D6-A2BFBA007363}"/>
              </a:ext>
            </a:extLst>
          </p:cNvPr>
          <p:cNvSpPr txBox="1"/>
          <p:nvPr/>
        </p:nvSpPr>
        <p:spPr>
          <a:xfrm>
            <a:off x="3559738" y="4929188"/>
            <a:ext cx="804900" cy="646331"/>
          </a:xfrm>
          <a:prstGeom prst="rect">
            <a:avLst/>
          </a:prstGeom>
          <a:noFill/>
        </p:spPr>
        <p:txBody>
          <a:bodyPr wrap="none" rtlCol="0">
            <a:spAutoFit/>
          </a:bodyPr>
          <a:lstStyle/>
          <a:p>
            <a:r>
              <a:rPr lang="en-US" sz="3600" b="1" dirty="0">
                <a:hlinkClick r:id="rId2" action="ppaction://hlinksldjump"/>
              </a:rPr>
              <a:t>Yes</a:t>
            </a:r>
            <a:endParaRPr lang="en-US" sz="3600" b="1" dirty="0"/>
          </a:p>
        </p:txBody>
      </p:sp>
      <p:sp>
        <p:nvSpPr>
          <p:cNvPr id="4" name="TextBox 3">
            <a:extLst>
              <a:ext uri="{FF2B5EF4-FFF2-40B4-BE49-F238E27FC236}">
                <a16:creationId xmlns:a16="http://schemas.microsoft.com/office/drawing/2014/main" id="{C9E7CAA6-94DA-104D-B49A-C53B2C5F6DDE}"/>
              </a:ext>
            </a:extLst>
          </p:cNvPr>
          <p:cNvSpPr txBox="1"/>
          <p:nvPr/>
        </p:nvSpPr>
        <p:spPr>
          <a:xfrm>
            <a:off x="7905782" y="4929188"/>
            <a:ext cx="737702" cy="646331"/>
          </a:xfrm>
          <a:prstGeom prst="rect">
            <a:avLst/>
          </a:prstGeom>
          <a:noFill/>
        </p:spPr>
        <p:txBody>
          <a:bodyPr wrap="none" rtlCol="0">
            <a:spAutoFit/>
          </a:bodyPr>
          <a:lstStyle/>
          <a:p>
            <a:r>
              <a:rPr lang="en-US" sz="3600" b="1" dirty="0">
                <a:hlinkClick r:id="rId3" action="ppaction://hlinksldjump"/>
              </a:rPr>
              <a:t>No</a:t>
            </a:r>
            <a:endParaRPr lang="en-US" sz="3600" b="1" dirty="0"/>
          </a:p>
        </p:txBody>
      </p:sp>
      <p:grpSp>
        <p:nvGrpSpPr>
          <p:cNvPr id="5" name="Group 4">
            <a:extLst>
              <a:ext uri="{FF2B5EF4-FFF2-40B4-BE49-F238E27FC236}">
                <a16:creationId xmlns:a16="http://schemas.microsoft.com/office/drawing/2014/main" id="{4361E8E6-3B44-D746-9CF4-D4F6F3932335}"/>
              </a:ext>
            </a:extLst>
          </p:cNvPr>
          <p:cNvGrpSpPr/>
          <p:nvPr/>
        </p:nvGrpSpPr>
        <p:grpSpPr>
          <a:xfrm>
            <a:off x="11353800" y="5519876"/>
            <a:ext cx="401666" cy="966530"/>
            <a:chOff x="418601" y="1690688"/>
            <a:chExt cx="1257300" cy="2252662"/>
          </a:xfrm>
        </p:grpSpPr>
        <p:sp>
          <p:nvSpPr>
            <p:cNvPr id="6" name="Rectangle 5">
              <a:extLst>
                <a:ext uri="{FF2B5EF4-FFF2-40B4-BE49-F238E27FC236}">
                  <a16:creationId xmlns:a16="http://schemas.microsoft.com/office/drawing/2014/main" id="{8E871DB8-E9EA-6D43-916A-90CB3DBF5F3D}"/>
                </a:ext>
              </a:extLst>
            </p:cNvPr>
            <p:cNvSpPr/>
            <p:nvPr/>
          </p:nvSpPr>
          <p:spPr>
            <a:xfrm>
              <a:off x="418601" y="1690688"/>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 name="Straight Arrow Connector 6">
              <a:extLst>
                <a:ext uri="{FF2B5EF4-FFF2-40B4-BE49-F238E27FC236}">
                  <a16:creationId xmlns:a16="http://schemas.microsoft.com/office/drawing/2014/main" id="{D72A17CE-7F46-EA41-9877-BEDD3FBA73E2}"/>
                </a:ext>
              </a:extLst>
            </p:cNvPr>
            <p:cNvCxnSpPr/>
            <p:nvPr/>
          </p:nvCxnSpPr>
          <p:spPr>
            <a:xfrm flipV="1">
              <a:off x="1047251" y="2357359"/>
              <a:ext cx="0" cy="158599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8" name="Triangle 7">
              <a:extLst>
                <a:ext uri="{FF2B5EF4-FFF2-40B4-BE49-F238E27FC236}">
                  <a16:creationId xmlns:a16="http://schemas.microsoft.com/office/drawing/2014/main" id="{28A548B2-5D65-6C4D-AAE9-175CBBFC7796}"/>
                </a:ext>
              </a:extLst>
            </p:cNvPr>
            <p:cNvSpPr/>
            <p:nvPr/>
          </p:nvSpPr>
          <p:spPr>
            <a:xfrm rot="10800000">
              <a:off x="676315" y="1805268"/>
              <a:ext cx="741872" cy="552091"/>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 name="Rectangle 8">
            <a:extLst>
              <a:ext uri="{FF2B5EF4-FFF2-40B4-BE49-F238E27FC236}">
                <a16:creationId xmlns:a16="http://schemas.microsoft.com/office/drawing/2014/main" id="{8CDFE733-47F5-C247-B13E-40E1444F1302}"/>
              </a:ext>
            </a:extLst>
          </p:cNvPr>
          <p:cNvSpPr/>
          <p:nvPr/>
        </p:nvSpPr>
        <p:spPr>
          <a:xfrm>
            <a:off x="5226499" y="6203633"/>
            <a:ext cx="1739002" cy="400110"/>
          </a:xfrm>
          <a:prstGeom prst="rect">
            <a:avLst/>
          </a:prstGeom>
        </p:spPr>
        <p:txBody>
          <a:bodyPr wrap="none">
            <a:spAutoFit/>
          </a:bodyPr>
          <a:lstStyle/>
          <a:p>
            <a:r>
              <a:rPr lang="en-US" sz="2000" b="1" dirty="0">
                <a:hlinkClick r:id="rId4" action="ppaction://hlinksldjump"/>
              </a:rPr>
              <a:t>Return to start</a:t>
            </a:r>
            <a:endParaRPr lang="en-US" sz="2000" b="1" dirty="0"/>
          </a:p>
        </p:txBody>
      </p:sp>
    </p:spTree>
    <p:extLst>
      <p:ext uri="{BB962C8B-B14F-4D97-AF65-F5344CB8AC3E}">
        <p14:creationId xmlns:p14="http://schemas.microsoft.com/office/powerpoint/2010/main" val="13217093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CB68A-F8E0-2C4D-87EF-1A0068778508}"/>
              </a:ext>
            </a:extLst>
          </p:cNvPr>
          <p:cNvSpPr>
            <a:spLocks noGrp="1"/>
          </p:cNvSpPr>
          <p:nvPr>
            <p:ph type="title"/>
          </p:nvPr>
        </p:nvSpPr>
        <p:spPr/>
        <p:txBody>
          <a:bodyPr/>
          <a:lstStyle/>
          <a:p>
            <a:pPr algn="ctr"/>
            <a:r>
              <a:rPr lang="en-US" b="1" dirty="0"/>
              <a:t>Draining the hypolimnion</a:t>
            </a:r>
          </a:p>
        </p:txBody>
      </p:sp>
      <p:sp>
        <p:nvSpPr>
          <p:cNvPr id="3" name="Content Placeholder 2">
            <a:extLst>
              <a:ext uri="{FF2B5EF4-FFF2-40B4-BE49-F238E27FC236}">
                <a16:creationId xmlns:a16="http://schemas.microsoft.com/office/drawing/2014/main" id="{885A72D7-425D-B345-AF51-79E8C0236FE4}"/>
              </a:ext>
            </a:extLst>
          </p:cNvPr>
          <p:cNvSpPr>
            <a:spLocks noGrp="1"/>
          </p:cNvSpPr>
          <p:nvPr>
            <p:ph idx="1"/>
          </p:nvPr>
        </p:nvSpPr>
        <p:spPr/>
        <p:txBody>
          <a:bodyPr/>
          <a:lstStyle/>
          <a:p>
            <a:r>
              <a:rPr lang="en-US" dirty="0"/>
              <a:t>One successful strategy applied in the Murrumbidgee River</a:t>
            </a:r>
            <a:r>
              <a:rPr lang="en-US" dirty="0">
                <a:solidFill>
                  <a:srgbClr val="00B050"/>
                </a:solidFill>
              </a:rPr>
              <a:t> </a:t>
            </a:r>
            <a:r>
              <a:rPr lang="en-US" dirty="0"/>
              <a:t>in 2019 was to drain the hypolimnion water from the weir pool.  The undershot gates were opened and the hypoxic hypolimnion water flowed downstream The hypoxic water was naturally re-aerated downstream through atmospheric exchange.  The extent of downstream re-aeration can be estimated using the </a:t>
            </a:r>
            <a:r>
              <a:rPr lang="en-US" b="1" dirty="0"/>
              <a:t>Dilution Module </a:t>
            </a:r>
            <a:r>
              <a:rPr lang="en-US" dirty="0"/>
              <a:t>in the </a:t>
            </a:r>
            <a:r>
              <a:rPr lang="en-US" dirty="0">
                <a:hlinkClick r:id="rId2" action="ppaction://hlinksldjump"/>
              </a:rPr>
              <a:t>Blackwater Intervention Assessment Tool</a:t>
            </a:r>
            <a:r>
              <a:rPr lang="en-US" b="1" dirty="0">
                <a:solidFill>
                  <a:srgbClr val="00B050"/>
                </a:solidFill>
                <a:hlinkClick r:id="rId2" action="ppaction://hlinksldjump"/>
              </a:rPr>
              <a:t> </a:t>
            </a:r>
            <a:r>
              <a:rPr lang="en-US" dirty="0"/>
              <a:t>.</a:t>
            </a:r>
          </a:p>
          <a:p>
            <a:r>
              <a:rPr lang="en-US" dirty="0"/>
              <a:t>Deployment of </a:t>
            </a:r>
            <a:r>
              <a:rPr lang="en-US" dirty="0">
                <a:solidFill>
                  <a:srgbClr val="00B050"/>
                </a:solidFill>
                <a:hlinkClick r:id="rId3" action="ppaction://hlinksldjump"/>
              </a:rPr>
              <a:t>aerators</a:t>
            </a:r>
            <a:r>
              <a:rPr lang="en-US" dirty="0">
                <a:hlinkClick r:id="rId3" action="ppaction://hlinksldjump"/>
              </a:rPr>
              <a:t> </a:t>
            </a:r>
            <a:r>
              <a:rPr lang="en-US" dirty="0"/>
              <a:t>in the weir pool is also a potential intervention, however they only operate over a quite small spatial scale (10 – 100’s metres).</a:t>
            </a:r>
          </a:p>
        </p:txBody>
      </p:sp>
      <p:sp>
        <p:nvSpPr>
          <p:cNvPr id="4" name="TextBox 3">
            <a:extLst>
              <a:ext uri="{FF2B5EF4-FFF2-40B4-BE49-F238E27FC236}">
                <a16:creationId xmlns:a16="http://schemas.microsoft.com/office/drawing/2014/main" id="{1EE7AA28-CA99-2049-A025-6AEC71EFD1B3}"/>
              </a:ext>
            </a:extLst>
          </p:cNvPr>
          <p:cNvSpPr txBox="1"/>
          <p:nvPr/>
        </p:nvSpPr>
        <p:spPr>
          <a:xfrm>
            <a:off x="3512793" y="5888131"/>
            <a:ext cx="5166414" cy="646331"/>
          </a:xfrm>
          <a:prstGeom prst="rect">
            <a:avLst/>
          </a:prstGeom>
          <a:noFill/>
        </p:spPr>
        <p:txBody>
          <a:bodyPr wrap="none" rtlCol="0">
            <a:spAutoFit/>
          </a:bodyPr>
          <a:lstStyle/>
          <a:p>
            <a:r>
              <a:rPr lang="en-US" sz="3600" b="1" dirty="0">
                <a:hlinkClick r:id="rId4" action="ppaction://hlinksldjump"/>
              </a:rPr>
              <a:t>Continue to next question</a:t>
            </a:r>
            <a:endParaRPr lang="en-US" sz="3600" b="1" dirty="0"/>
          </a:p>
        </p:txBody>
      </p:sp>
      <p:grpSp>
        <p:nvGrpSpPr>
          <p:cNvPr id="5" name="Group 4">
            <a:extLst>
              <a:ext uri="{FF2B5EF4-FFF2-40B4-BE49-F238E27FC236}">
                <a16:creationId xmlns:a16="http://schemas.microsoft.com/office/drawing/2014/main" id="{79CE6707-CC43-5C42-BA54-574255A7CCB4}"/>
              </a:ext>
            </a:extLst>
          </p:cNvPr>
          <p:cNvGrpSpPr/>
          <p:nvPr/>
        </p:nvGrpSpPr>
        <p:grpSpPr>
          <a:xfrm>
            <a:off x="11353800" y="5519876"/>
            <a:ext cx="401666" cy="966530"/>
            <a:chOff x="418601" y="1690688"/>
            <a:chExt cx="1257300" cy="2252662"/>
          </a:xfrm>
        </p:grpSpPr>
        <p:sp>
          <p:nvSpPr>
            <p:cNvPr id="6" name="Rectangle 5">
              <a:extLst>
                <a:ext uri="{FF2B5EF4-FFF2-40B4-BE49-F238E27FC236}">
                  <a16:creationId xmlns:a16="http://schemas.microsoft.com/office/drawing/2014/main" id="{CF815F79-F6E7-5F41-BCF0-08D84C443CFE}"/>
                </a:ext>
              </a:extLst>
            </p:cNvPr>
            <p:cNvSpPr/>
            <p:nvPr/>
          </p:nvSpPr>
          <p:spPr>
            <a:xfrm>
              <a:off x="418601" y="1690688"/>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 name="Straight Arrow Connector 6">
              <a:extLst>
                <a:ext uri="{FF2B5EF4-FFF2-40B4-BE49-F238E27FC236}">
                  <a16:creationId xmlns:a16="http://schemas.microsoft.com/office/drawing/2014/main" id="{B629651B-3374-9D42-8CEB-125D3A3D7444}"/>
                </a:ext>
              </a:extLst>
            </p:cNvPr>
            <p:cNvCxnSpPr/>
            <p:nvPr/>
          </p:nvCxnSpPr>
          <p:spPr>
            <a:xfrm flipV="1">
              <a:off x="1047251" y="2357359"/>
              <a:ext cx="0" cy="158599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8" name="Triangle 7">
              <a:extLst>
                <a:ext uri="{FF2B5EF4-FFF2-40B4-BE49-F238E27FC236}">
                  <a16:creationId xmlns:a16="http://schemas.microsoft.com/office/drawing/2014/main" id="{CF046750-CF75-344F-8457-2A8657D2E25A}"/>
                </a:ext>
              </a:extLst>
            </p:cNvPr>
            <p:cNvSpPr/>
            <p:nvPr/>
          </p:nvSpPr>
          <p:spPr>
            <a:xfrm rot="10800000">
              <a:off x="676315" y="1805268"/>
              <a:ext cx="741872" cy="552091"/>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7924217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875C6-C8E9-0641-B334-26144012734E}"/>
              </a:ext>
            </a:extLst>
          </p:cNvPr>
          <p:cNvSpPr>
            <a:spLocks noGrp="1"/>
          </p:cNvSpPr>
          <p:nvPr>
            <p:ph type="title"/>
          </p:nvPr>
        </p:nvSpPr>
        <p:spPr/>
        <p:txBody>
          <a:bodyPr/>
          <a:lstStyle/>
          <a:p>
            <a:pPr algn="ctr"/>
            <a:r>
              <a:rPr lang="en-US" b="1" dirty="0"/>
              <a:t>Creating </a:t>
            </a:r>
            <a:r>
              <a:rPr lang="en-US" b="1"/>
              <a:t>local aerated refuges</a:t>
            </a:r>
            <a:endParaRPr lang="en-US" b="1" dirty="0"/>
          </a:p>
        </p:txBody>
      </p:sp>
      <p:sp>
        <p:nvSpPr>
          <p:cNvPr id="3" name="Content Placeholder 2">
            <a:extLst>
              <a:ext uri="{FF2B5EF4-FFF2-40B4-BE49-F238E27FC236}">
                <a16:creationId xmlns:a16="http://schemas.microsoft.com/office/drawing/2014/main" id="{E0894AD7-87EF-AF44-B14E-7985B6213846}"/>
              </a:ext>
            </a:extLst>
          </p:cNvPr>
          <p:cNvSpPr>
            <a:spLocks noGrp="1"/>
          </p:cNvSpPr>
          <p:nvPr>
            <p:ph idx="1"/>
          </p:nvPr>
        </p:nvSpPr>
        <p:spPr/>
        <p:txBody>
          <a:bodyPr>
            <a:normAutofit fontScale="92500"/>
          </a:bodyPr>
          <a:lstStyle/>
          <a:p>
            <a:pPr marL="0" indent="0">
              <a:buNone/>
            </a:pPr>
            <a:r>
              <a:rPr lang="en-US" dirty="0"/>
              <a:t>Local refuges can be created using aerators. Venturi aerators are more effective than bubble plume or paddle-type aerators in shallow river environments (weir pools, residual pools or slow-flowing reaches of rivers).  Even then, they are only effective in maintaining an oxic zone from 10’s – 100’s metres from the aerator.  They can be difficult to deploy at short notice, and will require an energy source (typically a diesel aerator).  </a:t>
            </a:r>
          </a:p>
          <a:p>
            <a:pPr marL="0" indent="0">
              <a:buNone/>
            </a:pPr>
            <a:r>
              <a:rPr lang="en-US" dirty="0"/>
              <a:t>If threatened or endangered species are present, or species with unique genetic make-up, </a:t>
            </a:r>
            <a:r>
              <a:rPr lang="en-US" b="1" dirty="0"/>
              <a:t>translocation</a:t>
            </a:r>
            <a:r>
              <a:rPr lang="en-US" dirty="0"/>
              <a:t> to a safe environment should be considered.</a:t>
            </a:r>
          </a:p>
          <a:p>
            <a:pPr marL="0" indent="0">
              <a:buNone/>
            </a:pPr>
            <a:r>
              <a:rPr lang="en-US" dirty="0"/>
              <a:t>A </a:t>
            </a:r>
            <a:r>
              <a:rPr lang="en-US" b="1" dirty="0"/>
              <a:t>communication plan </a:t>
            </a:r>
            <a:r>
              <a:rPr lang="en-US" dirty="0"/>
              <a:t>should be prepared in advance highlighting the heightened risk of a fish kill occurring in the zone.</a:t>
            </a:r>
          </a:p>
        </p:txBody>
      </p:sp>
      <p:sp>
        <p:nvSpPr>
          <p:cNvPr id="4" name="TextBox 3">
            <a:extLst>
              <a:ext uri="{FF2B5EF4-FFF2-40B4-BE49-F238E27FC236}">
                <a16:creationId xmlns:a16="http://schemas.microsoft.com/office/drawing/2014/main" id="{FAE64202-70B3-5A42-812D-14A387835856}"/>
              </a:ext>
            </a:extLst>
          </p:cNvPr>
          <p:cNvSpPr txBox="1"/>
          <p:nvPr/>
        </p:nvSpPr>
        <p:spPr>
          <a:xfrm>
            <a:off x="5069148" y="6081067"/>
            <a:ext cx="2053704" cy="461665"/>
          </a:xfrm>
          <a:prstGeom prst="rect">
            <a:avLst/>
          </a:prstGeom>
          <a:noFill/>
        </p:spPr>
        <p:txBody>
          <a:bodyPr wrap="none" rtlCol="0">
            <a:spAutoFit/>
          </a:bodyPr>
          <a:lstStyle/>
          <a:p>
            <a:r>
              <a:rPr lang="en-US" sz="2400" b="1" dirty="0">
                <a:hlinkClick r:id="rId2" action="ppaction://hlinksldjump"/>
              </a:rPr>
              <a:t>Return to start</a:t>
            </a:r>
            <a:endParaRPr lang="en-US" sz="2400" b="1" dirty="0"/>
          </a:p>
        </p:txBody>
      </p:sp>
    </p:spTree>
    <p:extLst>
      <p:ext uri="{BB962C8B-B14F-4D97-AF65-F5344CB8AC3E}">
        <p14:creationId xmlns:p14="http://schemas.microsoft.com/office/powerpoint/2010/main" val="14757081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5E96B7-4748-1D4C-8A82-C81FCFA6AE7E}"/>
              </a:ext>
            </a:extLst>
          </p:cNvPr>
          <p:cNvSpPr>
            <a:spLocks noGrp="1"/>
          </p:cNvSpPr>
          <p:nvPr>
            <p:ph type="title"/>
          </p:nvPr>
        </p:nvSpPr>
        <p:spPr/>
        <p:txBody>
          <a:bodyPr/>
          <a:lstStyle/>
          <a:p>
            <a:pPr algn="ctr"/>
            <a:r>
              <a:rPr lang="en-US" b="1" dirty="0"/>
              <a:t>Have there been recent fires in the upper catchment?</a:t>
            </a:r>
          </a:p>
        </p:txBody>
      </p:sp>
      <p:sp>
        <p:nvSpPr>
          <p:cNvPr id="4" name="TextBox 3">
            <a:extLst>
              <a:ext uri="{FF2B5EF4-FFF2-40B4-BE49-F238E27FC236}">
                <a16:creationId xmlns:a16="http://schemas.microsoft.com/office/drawing/2014/main" id="{8AE11BA1-A8F4-E347-B7DC-CB476C167291}"/>
              </a:ext>
            </a:extLst>
          </p:cNvPr>
          <p:cNvSpPr txBox="1"/>
          <p:nvPr/>
        </p:nvSpPr>
        <p:spPr>
          <a:xfrm>
            <a:off x="3600000" y="3024000"/>
            <a:ext cx="786306" cy="646331"/>
          </a:xfrm>
          <a:prstGeom prst="rect">
            <a:avLst/>
          </a:prstGeom>
          <a:noFill/>
        </p:spPr>
        <p:txBody>
          <a:bodyPr wrap="none" rtlCol="0">
            <a:spAutoFit/>
          </a:bodyPr>
          <a:lstStyle/>
          <a:p>
            <a:r>
              <a:rPr lang="en-US" sz="3600" dirty="0">
                <a:hlinkClick r:id="rId2" action="ppaction://hlinksldjump"/>
              </a:rPr>
              <a:t>Yes</a:t>
            </a:r>
            <a:endParaRPr lang="en-US" sz="3600" dirty="0"/>
          </a:p>
        </p:txBody>
      </p:sp>
      <p:sp>
        <p:nvSpPr>
          <p:cNvPr id="5" name="TextBox 4">
            <a:extLst>
              <a:ext uri="{FF2B5EF4-FFF2-40B4-BE49-F238E27FC236}">
                <a16:creationId xmlns:a16="http://schemas.microsoft.com/office/drawing/2014/main" id="{A633CEEF-57C8-744B-96D8-C787A9D2102F}"/>
              </a:ext>
            </a:extLst>
          </p:cNvPr>
          <p:cNvSpPr txBox="1"/>
          <p:nvPr/>
        </p:nvSpPr>
        <p:spPr>
          <a:xfrm>
            <a:off x="7830000" y="3024000"/>
            <a:ext cx="726481" cy="646331"/>
          </a:xfrm>
          <a:prstGeom prst="rect">
            <a:avLst/>
          </a:prstGeom>
          <a:noFill/>
        </p:spPr>
        <p:txBody>
          <a:bodyPr wrap="none" rtlCol="0">
            <a:spAutoFit/>
          </a:bodyPr>
          <a:lstStyle/>
          <a:p>
            <a:r>
              <a:rPr lang="en-US" sz="3600" dirty="0">
                <a:hlinkClick r:id="rId3" action="ppaction://hlinksldjump"/>
              </a:rPr>
              <a:t>No</a:t>
            </a:r>
            <a:endParaRPr lang="en-US" sz="3600" dirty="0"/>
          </a:p>
        </p:txBody>
      </p:sp>
      <p:grpSp>
        <p:nvGrpSpPr>
          <p:cNvPr id="12" name="Group 11">
            <a:extLst>
              <a:ext uri="{FF2B5EF4-FFF2-40B4-BE49-F238E27FC236}">
                <a16:creationId xmlns:a16="http://schemas.microsoft.com/office/drawing/2014/main" id="{376B394F-E477-D948-9421-8300B4062EE0}"/>
              </a:ext>
            </a:extLst>
          </p:cNvPr>
          <p:cNvGrpSpPr/>
          <p:nvPr/>
        </p:nvGrpSpPr>
        <p:grpSpPr>
          <a:xfrm>
            <a:off x="435535" y="2194144"/>
            <a:ext cx="1262114" cy="2252664"/>
            <a:chOff x="435535" y="2194144"/>
            <a:chExt cx="1262114" cy="2252664"/>
          </a:xfrm>
        </p:grpSpPr>
        <p:sp>
          <p:nvSpPr>
            <p:cNvPr id="7" name="Rectangle 6">
              <a:extLst>
                <a:ext uri="{FF2B5EF4-FFF2-40B4-BE49-F238E27FC236}">
                  <a16:creationId xmlns:a16="http://schemas.microsoft.com/office/drawing/2014/main" id="{A98D6611-950A-0046-9D39-BDC6233A6A6B}"/>
                </a:ext>
              </a:extLst>
            </p:cNvPr>
            <p:cNvSpPr/>
            <p:nvPr/>
          </p:nvSpPr>
          <p:spPr>
            <a:xfrm>
              <a:off x="435535" y="2194144"/>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Arrow Connector 7">
              <a:extLst>
                <a:ext uri="{FF2B5EF4-FFF2-40B4-BE49-F238E27FC236}">
                  <a16:creationId xmlns:a16="http://schemas.microsoft.com/office/drawing/2014/main" id="{7AFA161E-A0D6-B64E-BE67-7E19D1CEF41C}"/>
                </a:ext>
              </a:extLst>
            </p:cNvPr>
            <p:cNvCxnSpPr>
              <a:cxnSpLocks/>
              <a:endCxn id="7" idx="0"/>
            </p:cNvCxnSpPr>
            <p:nvPr/>
          </p:nvCxnSpPr>
          <p:spPr>
            <a:xfrm flipV="1">
              <a:off x="1064185" y="2194144"/>
              <a:ext cx="0" cy="22526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5E7AA9AA-8462-5D4D-9B39-EC7CE70D7A67}"/>
                </a:ext>
              </a:extLst>
            </p:cNvPr>
            <p:cNvCxnSpPr>
              <a:cxnSpLocks/>
            </p:cNvCxnSpPr>
            <p:nvPr/>
          </p:nvCxnSpPr>
          <p:spPr>
            <a:xfrm flipH="1" flipV="1">
              <a:off x="1069418" y="3320475"/>
              <a:ext cx="623417" cy="484981"/>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B8E3080D-3249-E742-AED4-49D63FA41D69}"/>
                </a:ext>
              </a:extLst>
            </p:cNvPr>
            <p:cNvSpPr/>
            <p:nvPr/>
          </p:nvSpPr>
          <p:spPr>
            <a:xfrm>
              <a:off x="1381126" y="3401010"/>
              <a:ext cx="316523" cy="404446"/>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55840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5E96B7-4748-1D4C-8A82-C81FCFA6AE7E}"/>
              </a:ext>
            </a:extLst>
          </p:cNvPr>
          <p:cNvSpPr>
            <a:spLocks noGrp="1"/>
          </p:cNvSpPr>
          <p:nvPr>
            <p:ph type="title"/>
          </p:nvPr>
        </p:nvSpPr>
        <p:spPr/>
        <p:txBody>
          <a:bodyPr/>
          <a:lstStyle/>
          <a:p>
            <a:pPr algn="ctr"/>
            <a:r>
              <a:rPr lang="en-US" b="1" dirty="0"/>
              <a:t>Have there been recent fires in the upper catchment?</a:t>
            </a:r>
          </a:p>
        </p:txBody>
      </p:sp>
      <p:sp>
        <p:nvSpPr>
          <p:cNvPr id="4" name="TextBox 3">
            <a:extLst>
              <a:ext uri="{FF2B5EF4-FFF2-40B4-BE49-F238E27FC236}">
                <a16:creationId xmlns:a16="http://schemas.microsoft.com/office/drawing/2014/main" id="{8AE11BA1-A8F4-E347-B7DC-CB476C167291}"/>
              </a:ext>
            </a:extLst>
          </p:cNvPr>
          <p:cNvSpPr txBox="1"/>
          <p:nvPr/>
        </p:nvSpPr>
        <p:spPr>
          <a:xfrm>
            <a:off x="3600000" y="3024000"/>
            <a:ext cx="786306" cy="646331"/>
          </a:xfrm>
          <a:prstGeom prst="rect">
            <a:avLst/>
          </a:prstGeom>
          <a:noFill/>
        </p:spPr>
        <p:txBody>
          <a:bodyPr wrap="none" rtlCol="0">
            <a:spAutoFit/>
          </a:bodyPr>
          <a:lstStyle/>
          <a:p>
            <a:r>
              <a:rPr lang="en-US" sz="3600" dirty="0">
                <a:hlinkClick r:id="rId2" action="ppaction://hlinksldjump"/>
              </a:rPr>
              <a:t>Yes</a:t>
            </a:r>
            <a:endParaRPr lang="en-US" sz="3600" dirty="0"/>
          </a:p>
        </p:txBody>
      </p:sp>
      <p:sp>
        <p:nvSpPr>
          <p:cNvPr id="5" name="TextBox 4">
            <a:extLst>
              <a:ext uri="{FF2B5EF4-FFF2-40B4-BE49-F238E27FC236}">
                <a16:creationId xmlns:a16="http://schemas.microsoft.com/office/drawing/2014/main" id="{A633CEEF-57C8-744B-96D8-C787A9D2102F}"/>
              </a:ext>
            </a:extLst>
          </p:cNvPr>
          <p:cNvSpPr txBox="1"/>
          <p:nvPr/>
        </p:nvSpPr>
        <p:spPr>
          <a:xfrm>
            <a:off x="7830000" y="3024000"/>
            <a:ext cx="726481" cy="646331"/>
          </a:xfrm>
          <a:prstGeom prst="rect">
            <a:avLst/>
          </a:prstGeom>
          <a:noFill/>
        </p:spPr>
        <p:txBody>
          <a:bodyPr wrap="none" rtlCol="0">
            <a:spAutoFit/>
          </a:bodyPr>
          <a:lstStyle/>
          <a:p>
            <a:r>
              <a:rPr lang="en-US" sz="3600" dirty="0">
                <a:hlinkClick r:id="rId3" action="ppaction://hlinksldjump"/>
              </a:rPr>
              <a:t>No</a:t>
            </a:r>
            <a:endParaRPr lang="en-US" sz="3600" dirty="0"/>
          </a:p>
        </p:txBody>
      </p:sp>
      <p:grpSp>
        <p:nvGrpSpPr>
          <p:cNvPr id="12" name="Group 11">
            <a:extLst>
              <a:ext uri="{FF2B5EF4-FFF2-40B4-BE49-F238E27FC236}">
                <a16:creationId xmlns:a16="http://schemas.microsoft.com/office/drawing/2014/main" id="{376B394F-E477-D948-9421-8300B4062EE0}"/>
              </a:ext>
            </a:extLst>
          </p:cNvPr>
          <p:cNvGrpSpPr/>
          <p:nvPr/>
        </p:nvGrpSpPr>
        <p:grpSpPr>
          <a:xfrm>
            <a:off x="435535" y="2194144"/>
            <a:ext cx="1262114" cy="2252664"/>
            <a:chOff x="435535" y="2194144"/>
            <a:chExt cx="1262114" cy="2252664"/>
          </a:xfrm>
        </p:grpSpPr>
        <p:sp>
          <p:nvSpPr>
            <p:cNvPr id="7" name="Rectangle 6">
              <a:extLst>
                <a:ext uri="{FF2B5EF4-FFF2-40B4-BE49-F238E27FC236}">
                  <a16:creationId xmlns:a16="http://schemas.microsoft.com/office/drawing/2014/main" id="{A98D6611-950A-0046-9D39-BDC6233A6A6B}"/>
                </a:ext>
              </a:extLst>
            </p:cNvPr>
            <p:cNvSpPr/>
            <p:nvPr/>
          </p:nvSpPr>
          <p:spPr>
            <a:xfrm>
              <a:off x="435535" y="2194144"/>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Arrow Connector 7">
              <a:extLst>
                <a:ext uri="{FF2B5EF4-FFF2-40B4-BE49-F238E27FC236}">
                  <a16:creationId xmlns:a16="http://schemas.microsoft.com/office/drawing/2014/main" id="{7AFA161E-A0D6-B64E-BE67-7E19D1CEF41C}"/>
                </a:ext>
              </a:extLst>
            </p:cNvPr>
            <p:cNvCxnSpPr>
              <a:cxnSpLocks/>
              <a:endCxn id="7" idx="0"/>
            </p:cNvCxnSpPr>
            <p:nvPr/>
          </p:nvCxnSpPr>
          <p:spPr>
            <a:xfrm flipV="1">
              <a:off x="1064185" y="2194144"/>
              <a:ext cx="0" cy="22526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5E7AA9AA-8462-5D4D-9B39-EC7CE70D7A67}"/>
                </a:ext>
              </a:extLst>
            </p:cNvPr>
            <p:cNvCxnSpPr>
              <a:cxnSpLocks/>
            </p:cNvCxnSpPr>
            <p:nvPr/>
          </p:nvCxnSpPr>
          <p:spPr>
            <a:xfrm flipH="1" flipV="1">
              <a:off x="1069418" y="3320475"/>
              <a:ext cx="623417" cy="484981"/>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B8E3080D-3249-E742-AED4-49D63FA41D69}"/>
                </a:ext>
              </a:extLst>
            </p:cNvPr>
            <p:cNvSpPr/>
            <p:nvPr/>
          </p:nvSpPr>
          <p:spPr>
            <a:xfrm>
              <a:off x="1381126" y="3401010"/>
              <a:ext cx="316523" cy="404446"/>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13916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0E7CCD-E640-4E42-86B1-05272950EEDC}"/>
              </a:ext>
            </a:extLst>
          </p:cNvPr>
          <p:cNvSpPr>
            <a:spLocks noGrp="1"/>
          </p:cNvSpPr>
          <p:nvPr>
            <p:ph type="title"/>
          </p:nvPr>
        </p:nvSpPr>
        <p:spPr/>
        <p:txBody>
          <a:bodyPr/>
          <a:lstStyle/>
          <a:p>
            <a:pPr algn="ctr"/>
            <a:r>
              <a:rPr lang="en-US" b="1" dirty="0"/>
              <a:t>Is this the first or second major inflow from the fire field since the fire?</a:t>
            </a:r>
          </a:p>
        </p:txBody>
      </p:sp>
      <p:sp>
        <p:nvSpPr>
          <p:cNvPr id="3" name="TextBox 2">
            <a:extLst>
              <a:ext uri="{FF2B5EF4-FFF2-40B4-BE49-F238E27FC236}">
                <a16:creationId xmlns:a16="http://schemas.microsoft.com/office/drawing/2014/main" id="{67550E6F-01A8-F34D-8073-656891E3FB2A}"/>
              </a:ext>
            </a:extLst>
          </p:cNvPr>
          <p:cNvSpPr txBox="1"/>
          <p:nvPr/>
        </p:nvSpPr>
        <p:spPr>
          <a:xfrm>
            <a:off x="3600000" y="3024000"/>
            <a:ext cx="786306" cy="646331"/>
          </a:xfrm>
          <a:prstGeom prst="rect">
            <a:avLst/>
          </a:prstGeom>
          <a:noFill/>
        </p:spPr>
        <p:txBody>
          <a:bodyPr wrap="none" rtlCol="0">
            <a:spAutoFit/>
          </a:bodyPr>
          <a:lstStyle/>
          <a:p>
            <a:r>
              <a:rPr lang="en-US" sz="3600" dirty="0"/>
              <a:t>Yes</a:t>
            </a:r>
          </a:p>
        </p:txBody>
      </p:sp>
      <p:sp>
        <p:nvSpPr>
          <p:cNvPr id="4" name="TextBox 3">
            <a:extLst>
              <a:ext uri="{FF2B5EF4-FFF2-40B4-BE49-F238E27FC236}">
                <a16:creationId xmlns:a16="http://schemas.microsoft.com/office/drawing/2014/main" id="{4A06FA7E-C5D1-0A43-8558-9F6CDA0CE8A4}"/>
              </a:ext>
            </a:extLst>
          </p:cNvPr>
          <p:cNvSpPr txBox="1"/>
          <p:nvPr/>
        </p:nvSpPr>
        <p:spPr>
          <a:xfrm>
            <a:off x="7830000" y="3024000"/>
            <a:ext cx="726481" cy="646331"/>
          </a:xfrm>
          <a:prstGeom prst="rect">
            <a:avLst/>
          </a:prstGeom>
          <a:noFill/>
        </p:spPr>
        <p:txBody>
          <a:bodyPr wrap="none" rtlCol="0">
            <a:spAutoFit/>
          </a:bodyPr>
          <a:lstStyle/>
          <a:p>
            <a:r>
              <a:rPr lang="en-US" sz="3600" dirty="0">
                <a:hlinkClick r:id="rId2" action="ppaction://hlinksldjump"/>
              </a:rPr>
              <a:t>No</a:t>
            </a:r>
            <a:endParaRPr lang="en-US" sz="3600" dirty="0"/>
          </a:p>
        </p:txBody>
      </p:sp>
      <p:grpSp>
        <p:nvGrpSpPr>
          <p:cNvPr id="5" name="Group 4">
            <a:extLst>
              <a:ext uri="{FF2B5EF4-FFF2-40B4-BE49-F238E27FC236}">
                <a16:creationId xmlns:a16="http://schemas.microsoft.com/office/drawing/2014/main" id="{C167650D-71BE-E944-995C-90C54A463428}"/>
              </a:ext>
            </a:extLst>
          </p:cNvPr>
          <p:cNvGrpSpPr/>
          <p:nvPr/>
        </p:nvGrpSpPr>
        <p:grpSpPr>
          <a:xfrm>
            <a:off x="435535" y="2194143"/>
            <a:ext cx="1262114" cy="2252665"/>
            <a:chOff x="435535" y="2194143"/>
            <a:chExt cx="1262114" cy="2252665"/>
          </a:xfrm>
        </p:grpSpPr>
        <p:grpSp>
          <p:nvGrpSpPr>
            <p:cNvPr id="6" name="Group 5">
              <a:extLst>
                <a:ext uri="{FF2B5EF4-FFF2-40B4-BE49-F238E27FC236}">
                  <a16:creationId xmlns:a16="http://schemas.microsoft.com/office/drawing/2014/main" id="{406616A7-31D8-4145-8041-165E6BB5A357}"/>
                </a:ext>
              </a:extLst>
            </p:cNvPr>
            <p:cNvGrpSpPr/>
            <p:nvPr/>
          </p:nvGrpSpPr>
          <p:grpSpPr>
            <a:xfrm>
              <a:off x="435535" y="2194144"/>
              <a:ext cx="1262114" cy="2252664"/>
              <a:chOff x="435535" y="2194144"/>
              <a:chExt cx="1262114" cy="2252664"/>
            </a:xfrm>
          </p:grpSpPr>
          <p:sp>
            <p:nvSpPr>
              <p:cNvPr id="8" name="Rectangle 7">
                <a:extLst>
                  <a:ext uri="{FF2B5EF4-FFF2-40B4-BE49-F238E27FC236}">
                    <a16:creationId xmlns:a16="http://schemas.microsoft.com/office/drawing/2014/main" id="{092BE22E-E354-4749-807E-0A91175C09A1}"/>
                  </a:ext>
                </a:extLst>
              </p:cNvPr>
              <p:cNvSpPr/>
              <p:nvPr/>
            </p:nvSpPr>
            <p:spPr>
              <a:xfrm>
                <a:off x="435535" y="2194144"/>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9" name="Straight Arrow Connector 8">
                <a:extLst>
                  <a:ext uri="{FF2B5EF4-FFF2-40B4-BE49-F238E27FC236}">
                    <a16:creationId xmlns:a16="http://schemas.microsoft.com/office/drawing/2014/main" id="{44F1B0AB-AA8C-7145-9772-607B109B3FDB}"/>
                  </a:ext>
                </a:extLst>
              </p:cNvPr>
              <p:cNvCxnSpPr>
                <a:cxnSpLocks/>
              </p:cNvCxnSpPr>
              <p:nvPr/>
            </p:nvCxnSpPr>
            <p:spPr>
              <a:xfrm flipV="1">
                <a:off x="1064185" y="2746236"/>
                <a:ext cx="0" cy="170057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36A64B9D-10AC-414B-8B23-4AEEF31C06E8}"/>
                  </a:ext>
                </a:extLst>
              </p:cNvPr>
              <p:cNvCxnSpPr>
                <a:cxnSpLocks/>
              </p:cNvCxnSpPr>
              <p:nvPr/>
            </p:nvCxnSpPr>
            <p:spPr>
              <a:xfrm flipH="1" flipV="1">
                <a:off x="1069418" y="3320475"/>
                <a:ext cx="623417" cy="484981"/>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Rectangle 10">
                <a:extLst>
                  <a:ext uri="{FF2B5EF4-FFF2-40B4-BE49-F238E27FC236}">
                    <a16:creationId xmlns:a16="http://schemas.microsoft.com/office/drawing/2014/main" id="{345F5E53-EB46-E442-B73B-6EAD080A6E19}"/>
                  </a:ext>
                </a:extLst>
              </p:cNvPr>
              <p:cNvSpPr/>
              <p:nvPr/>
            </p:nvSpPr>
            <p:spPr>
              <a:xfrm>
                <a:off x="1381126" y="3401010"/>
                <a:ext cx="316523" cy="404446"/>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Triangle 6">
              <a:extLst>
                <a:ext uri="{FF2B5EF4-FFF2-40B4-BE49-F238E27FC236}">
                  <a16:creationId xmlns:a16="http://schemas.microsoft.com/office/drawing/2014/main" id="{8A14BCB3-CE9D-A648-A9C8-9708F4729256}"/>
                </a:ext>
              </a:extLst>
            </p:cNvPr>
            <p:cNvSpPr/>
            <p:nvPr/>
          </p:nvSpPr>
          <p:spPr>
            <a:xfrm rot="10800000">
              <a:off x="693249" y="2194143"/>
              <a:ext cx="741872" cy="552091"/>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1753373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0E7CCD-E640-4E42-86B1-05272950EEDC}"/>
              </a:ext>
            </a:extLst>
          </p:cNvPr>
          <p:cNvSpPr>
            <a:spLocks noGrp="1"/>
          </p:cNvSpPr>
          <p:nvPr>
            <p:ph type="title"/>
          </p:nvPr>
        </p:nvSpPr>
        <p:spPr/>
        <p:txBody>
          <a:bodyPr/>
          <a:lstStyle/>
          <a:p>
            <a:pPr algn="ctr"/>
            <a:r>
              <a:rPr lang="en-US" b="1" dirty="0"/>
              <a:t>Is this the first or second major inflow from the fire field since the fire?</a:t>
            </a:r>
          </a:p>
        </p:txBody>
      </p:sp>
      <p:sp>
        <p:nvSpPr>
          <p:cNvPr id="3" name="TextBox 2">
            <a:extLst>
              <a:ext uri="{FF2B5EF4-FFF2-40B4-BE49-F238E27FC236}">
                <a16:creationId xmlns:a16="http://schemas.microsoft.com/office/drawing/2014/main" id="{67550E6F-01A8-F34D-8073-656891E3FB2A}"/>
              </a:ext>
            </a:extLst>
          </p:cNvPr>
          <p:cNvSpPr txBox="1"/>
          <p:nvPr/>
        </p:nvSpPr>
        <p:spPr>
          <a:xfrm>
            <a:off x="3600000" y="3024000"/>
            <a:ext cx="786306" cy="646331"/>
          </a:xfrm>
          <a:prstGeom prst="rect">
            <a:avLst/>
          </a:prstGeom>
          <a:noFill/>
        </p:spPr>
        <p:txBody>
          <a:bodyPr wrap="none" rtlCol="0">
            <a:spAutoFit/>
          </a:bodyPr>
          <a:lstStyle/>
          <a:p>
            <a:r>
              <a:rPr lang="en-US" sz="3600" dirty="0">
                <a:hlinkClick r:id="rId2" action="ppaction://hlinksldjump"/>
              </a:rPr>
              <a:t>Yes</a:t>
            </a:r>
            <a:endParaRPr lang="en-US" sz="3600" dirty="0"/>
          </a:p>
        </p:txBody>
      </p:sp>
      <p:sp>
        <p:nvSpPr>
          <p:cNvPr id="4" name="TextBox 3">
            <a:extLst>
              <a:ext uri="{FF2B5EF4-FFF2-40B4-BE49-F238E27FC236}">
                <a16:creationId xmlns:a16="http://schemas.microsoft.com/office/drawing/2014/main" id="{4A06FA7E-C5D1-0A43-8558-9F6CDA0CE8A4}"/>
              </a:ext>
            </a:extLst>
          </p:cNvPr>
          <p:cNvSpPr txBox="1"/>
          <p:nvPr/>
        </p:nvSpPr>
        <p:spPr>
          <a:xfrm>
            <a:off x="7830000" y="3024000"/>
            <a:ext cx="726481" cy="646331"/>
          </a:xfrm>
          <a:prstGeom prst="rect">
            <a:avLst/>
          </a:prstGeom>
          <a:noFill/>
        </p:spPr>
        <p:txBody>
          <a:bodyPr wrap="none" rtlCol="0">
            <a:spAutoFit/>
          </a:bodyPr>
          <a:lstStyle/>
          <a:p>
            <a:r>
              <a:rPr lang="en-US" sz="3600" dirty="0">
                <a:hlinkClick r:id="rId3" action="ppaction://hlinksldjump"/>
              </a:rPr>
              <a:t>No</a:t>
            </a:r>
            <a:endParaRPr lang="en-US" sz="3600" dirty="0"/>
          </a:p>
        </p:txBody>
      </p:sp>
      <p:grpSp>
        <p:nvGrpSpPr>
          <p:cNvPr id="6" name="Group 5">
            <a:extLst>
              <a:ext uri="{FF2B5EF4-FFF2-40B4-BE49-F238E27FC236}">
                <a16:creationId xmlns:a16="http://schemas.microsoft.com/office/drawing/2014/main" id="{27019CEC-52D9-9C42-AD21-177B9ED310AD}"/>
              </a:ext>
            </a:extLst>
          </p:cNvPr>
          <p:cNvGrpSpPr/>
          <p:nvPr/>
        </p:nvGrpSpPr>
        <p:grpSpPr>
          <a:xfrm>
            <a:off x="435535" y="2194144"/>
            <a:ext cx="1262114" cy="2252664"/>
            <a:chOff x="435535" y="2194144"/>
            <a:chExt cx="1262114" cy="2252664"/>
          </a:xfrm>
        </p:grpSpPr>
        <p:sp>
          <p:nvSpPr>
            <p:cNvPr id="7" name="Rectangle 6">
              <a:extLst>
                <a:ext uri="{FF2B5EF4-FFF2-40B4-BE49-F238E27FC236}">
                  <a16:creationId xmlns:a16="http://schemas.microsoft.com/office/drawing/2014/main" id="{A9EAA1CE-23BB-9944-BA43-C655F5A821D6}"/>
                </a:ext>
              </a:extLst>
            </p:cNvPr>
            <p:cNvSpPr/>
            <p:nvPr/>
          </p:nvSpPr>
          <p:spPr>
            <a:xfrm>
              <a:off x="435535" y="2194144"/>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Arrow Connector 7">
              <a:extLst>
                <a:ext uri="{FF2B5EF4-FFF2-40B4-BE49-F238E27FC236}">
                  <a16:creationId xmlns:a16="http://schemas.microsoft.com/office/drawing/2014/main" id="{A5468F9D-BA8D-7542-A5CC-254D5EC5B3F3}"/>
                </a:ext>
              </a:extLst>
            </p:cNvPr>
            <p:cNvCxnSpPr>
              <a:cxnSpLocks/>
              <a:endCxn id="7" idx="0"/>
            </p:cNvCxnSpPr>
            <p:nvPr/>
          </p:nvCxnSpPr>
          <p:spPr>
            <a:xfrm flipV="1">
              <a:off x="1064185" y="2194144"/>
              <a:ext cx="0" cy="22526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3C947069-3054-8D4E-B029-5ED27027941A}"/>
                </a:ext>
              </a:extLst>
            </p:cNvPr>
            <p:cNvCxnSpPr>
              <a:cxnSpLocks/>
            </p:cNvCxnSpPr>
            <p:nvPr/>
          </p:nvCxnSpPr>
          <p:spPr>
            <a:xfrm flipH="1" flipV="1">
              <a:off x="1069418" y="3320475"/>
              <a:ext cx="623417" cy="484981"/>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A84A802E-7B7D-F848-8ACA-D2049E123A96}"/>
                </a:ext>
              </a:extLst>
            </p:cNvPr>
            <p:cNvSpPr/>
            <p:nvPr/>
          </p:nvSpPr>
          <p:spPr>
            <a:xfrm>
              <a:off x="1381126" y="3401010"/>
              <a:ext cx="316523" cy="404446"/>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4246726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11F6A854-BF84-A34D-B6A5-2C36D91980A4}"/>
              </a:ext>
            </a:extLst>
          </p:cNvPr>
          <p:cNvGrpSpPr/>
          <p:nvPr/>
        </p:nvGrpSpPr>
        <p:grpSpPr>
          <a:xfrm>
            <a:off x="435535" y="2194143"/>
            <a:ext cx="1262114" cy="2252665"/>
            <a:chOff x="435535" y="2194143"/>
            <a:chExt cx="1262114" cy="2252665"/>
          </a:xfrm>
        </p:grpSpPr>
        <p:grpSp>
          <p:nvGrpSpPr>
            <p:cNvPr id="4" name="Group 3">
              <a:extLst>
                <a:ext uri="{FF2B5EF4-FFF2-40B4-BE49-F238E27FC236}">
                  <a16:creationId xmlns:a16="http://schemas.microsoft.com/office/drawing/2014/main" id="{7BCB5DAA-FA5B-3D4F-81B6-1C2589FF628C}"/>
                </a:ext>
              </a:extLst>
            </p:cNvPr>
            <p:cNvGrpSpPr/>
            <p:nvPr/>
          </p:nvGrpSpPr>
          <p:grpSpPr>
            <a:xfrm>
              <a:off x="435535" y="2194144"/>
              <a:ext cx="1262114" cy="2252664"/>
              <a:chOff x="435535" y="2194144"/>
              <a:chExt cx="1262114" cy="2252664"/>
            </a:xfrm>
          </p:grpSpPr>
          <p:sp>
            <p:nvSpPr>
              <p:cNvPr id="6" name="Rectangle 5">
                <a:extLst>
                  <a:ext uri="{FF2B5EF4-FFF2-40B4-BE49-F238E27FC236}">
                    <a16:creationId xmlns:a16="http://schemas.microsoft.com/office/drawing/2014/main" id="{4C9F33B2-8D1D-CF41-904D-0F186693CCDC}"/>
                  </a:ext>
                </a:extLst>
              </p:cNvPr>
              <p:cNvSpPr/>
              <p:nvPr/>
            </p:nvSpPr>
            <p:spPr>
              <a:xfrm>
                <a:off x="435535" y="2194144"/>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 name="Straight Arrow Connector 6">
                <a:extLst>
                  <a:ext uri="{FF2B5EF4-FFF2-40B4-BE49-F238E27FC236}">
                    <a16:creationId xmlns:a16="http://schemas.microsoft.com/office/drawing/2014/main" id="{C30E147B-5654-AF40-9C26-3AA8EFBC8303}"/>
                  </a:ext>
                </a:extLst>
              </p:cNvPr>
              <p:cNvCxnSpPr>
                <a:cxnSpLocks/>
              </p:cNvCxnSpPr>
              <p:nvPr/>
            </p:nvCxnSpPr>
            <p:spPr>
              <a:xfrm flipV="1">
                <a:off x="1064185" y="2746236"/>
                <a:ext cx="0" cy="170057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D0C031C6-A541-5E40-91D7-38E6E73F7142}"/>
                  </a:ext>
                </a:extLst>
              </p:cNvPr>
              <p:cNvCxnSpPr>
                <a:cxnSpLocks/>
              </p:cNvCxnSpPr>
              <p:nvPr/>
            </p:nvCxnSpPr>
            <p:spPr>
              <a:xfrm flipH="1" flipV="1">
                <a:off x="1069418" y="3320475"/>
                <a:ext cx="623417" cy="484981"/>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870FD73B-FC73-F740-BD24-E52AFA7E12B8}"/>
                  </a:ext>
                </a:extLst>
              </p:cNvPr>
              <p:cNvSpPr/>
              <p:nvPr/>
            </p:nvSpPr>
            <p:spPr>
              <a:xfrm>
                <a:off x="1381126" y="3401010"/>
                <a:ext cx="316523" cy="404446"/>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 name="Triangle 4">
              <a:extLst>
                <a:ext uri="{FF2B5EF4-FFF2-40B4-BE49-F238E27FC236}">
                  <a16:creationId xmlns:a16="http://schemas.microsoft.com/office/drawing/2014/main" id="{D4F267C1-29EE-434F-BE97-02ADF3150050}"/>
                </a:ext>
              </a:extLst>
            </p:cNvPr>
            <p:cNvSpPr/>
            <p:nvPr/>
          </p:nvSpPr>
          <p:spPr>
            <a:xfrm rot="10800000">
              <a:off x="693249" y="2194143"/>
              <a:ext cx="741872" cy="552091"/>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2" name="TextBox 11">
            <a:extLst>
              <a:ext uri="{FF2B5EF4-FFF2-40B4-BE49-F238E27FC236}">
                <a16:creationId xmlns:a16="http://schemas.microsoft.com/office/drawing/2014/main" id="{D41ACF25-C5B9-5F45-8F69-4CD0A6AE65A9}"/>
              </a:ext>
            </a:extLst>
          </p:cNvPr>
          <p:cNvSpPr txBox="1"/>
          <p:nvPr/>
        </p:nvSpPr>
        <p:spPr>
          <a:xfrm>
            <a:off x="3305709" y="762028"/>
            <a:ext cx="7825353" cy="3416320"/>
          </a:xfrm>
          <a:prstGeom prst="rect">
            <a:avLst/>
          </a:prstGeom>
          <a:noFill/>
        </p:spPr>
        <p:txBody>
          <a:bodyPr wrap="square" rtlCol="0">
            <a:spAutoFit/>
          </a:bodyPr>
          <a:lstStyle/>
          <a:p>
            <a:r>
              <a:rPr lang="en-US" sz="3600" dirty="0"/>
              <a:t>The risk of hypoxia from bush fire residue is diminished, but not completely gone.  Monitor dissolved oxygen concentrations in the target reach and consider potential </a:t>
            </a:r>
            <a:r>
              <a:rPr lang="en-US" sz="3600" dirty="0">
                <a:hlinkClick r:id="rId2" action="ppaction://hlinksldjump"/>
              </a:rPr>
              <a:t>interventions</a:t>
            </a:r>
            <a:endParaRPr lang="en-US" sz="3600" dirty="0"/>
          </a:p>
        </p:txBody>
      </p:sp>
    </p:spTree>
    <p:extLst>
      <p:ext uri="{BB962C8B-B14F-4D97-AF65-F5344CB8AC3E}">
        <p14:creationId xmlns:p14="http://schemas.microsoft.com/office/powerpoint/2010/main" val="1503612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AE0F88-ADFD-F043-8487-CF6D77C66212}"/>
              </a:ext>
            </a:extLst>
          </p:cNvPr>
          <p:cNvSpPr>
            <a:spLocks noGrp="1"/>
          </p:cNvSpPr>
          <p:nvPr>
            <p:ph type="title"/>
          </p:nvPr>
        </p:nvSpPr>
        <p:spPr>
          <a:xfrm>
            <a:off x="838200" y="360000"/>
            <a:ext cx="10515600" cy="1325563"/>
          </a:xfrm>
        </p:spPr>
        <p:txBody>
          <a:bodyPr/>
          <a:lstStyle/>
          <a:p>
            <a:pPr algn="ctr"/>
            <a:r>
              <a:rPr lang="en-US" b="1" dirty="0"/>
              <a:t>Is this a managed flow?</a:t>
            </a:r>
          </a:p>
        </p:txBody>
      </p:sp>
      <p:sp>
        <p:nvSpPr>
          <p:cNvPr id="3" name="TextBox 2">
            <a:extLst>
              <a:ext uri="{FF2B5EF4-FFF2-40B4-BE49-F238E27FC236}">
                <a16:creationId xmlns:a16="http://schemas.microsoft.com/office/drawing/2014/main" id="{97DB8A09-0D11-0548-BB9E-E6D61C811089}"/>
              </a:ext>
            </a:extLst>
          </p:cNvPr>
          <p:cNvSpPr txBox="1"/>
          <p:nvPr/>
        </p:nvSpPr>
        <p:spPr>
          <a:xfrm>
            <a:off x="3600000" y="3024000"/>
            <a:ext cx="804900" cy="646331"/>
          </a:xfrm>
          <a:prstGeom prst="rect">
            <a:avLst/>
          </a:prstGeom>
          <a:noFill/>
        </p:spPr>
        <p:txBody>
          <a:bodyPr wrap="none" rtlCol="0">
            <a:spAutoFit/>
          </a:bodyPr>
          <a:lstStyle/>
          <a:p>
            <a:r>
              <a:rPr lang="en-US" sz="3600" b="1" dirty="0">
                <a:hlinkClick r:id="rId2" action="ppaction://hlinksldjump"/>
              </a:rPr>
              <a:t>Yes</a:t>
            </a:r>
            <a:endParaRPr lang="en-US" sz="3600" b="1" dirty="0"/>
          </a:p>
        </p:txBody>
      </p:sp>
      <p:sp>
        <p:nvSpPr>
          <p:cNvPr id="4" name="TextBox 3">
            <a:extLst>
              <a:ext uri="{FF2B5EF4-FFF2-40B4-BE49-F238E27FC236}">
                <a16:creationId xmlns:a16="http://schemas.microsoft.com/office/drawing/2014/main" id="{2A235B6B-7C39-6D4B-980F-04F6B2424D45}"/>
              </a:ext>
            </a:extLst>
          </p:cNvPr>
          <p:cNvSpPr txBox="1"/>
          <p:nvPr/>
        </p:nvSpPr>
        <p:spPr>
          <a:xfrm>
            <a:off x="7830000" y="3024000"/>
            <a:ext cx="737702" cy="646331"/>
          </a:xfrm>
          <a:prstGeom prst="rect">
            <a:avLst/>
          </a:prstGeom>
          <a:noFill/>
        </p:spPr>
        <p:txBody>
          <a:bodyPr wrap="none" rtlCol="0">
            <a:spAutoFit/>
          </a:bodyPr>
          <a:lstStyle/>
          <a:p>
            <a:r>
              <a:rPr lang="en-US" sz="3600" b="1" dirty="0">
                <a:hlinkClick r:id="rId3" action="ppaction://hlinksldjump"/>
              </a:rPr>
              <a:t>No</a:t>
            </a:r>
            <a:endParaRPr lang="en-US" sz="3600" b="1" dirty="0"/>
          </a:p>
        </p:txBody>
      </p:sp>
      <p:sp>
        <p:nvSpPr>
          <p:cNvPr id="5" name="Rectangle 4">
            <a:extLst>
              <a:ext uri="{FF2B5EF4-FFF2-40B4-BE49-F238E27FC236}">
                <a16:creationId xmlns:a16="http://schemas.microsoft.com/office/drawing/2014/main" id="{0CCED967-7CE2-A944-A925-12E476610545}"/>
              </a:ext>
            </a:extLst>
          </p:cNvPr>
          <p:cNvSpPr/>
          <p:nvPr/>
        </p:nvSpPr>
        <p:spPr>
          <a:xfrm>
            <a:off x="5226499" y="6203633"/>
            <a:ext cx="1739002" cy="400110"/>
          </a:xfrm>
          <a:prstGeom prst="rect">
            <a:avLst/>
          </a:prstGeom>
        </p:spPr>
        <p:txBody>
          <a:bodyPr wrap="none">
            <a:spAutoFit/>
          </a:bodyPr>
          <a:lstStyle/>
          <a:p>
            <a:r>
              <a:rPr lang="en-US" sz="2000" b="1" dirty="0">
                <a:hlinkClick r:id="rId4" action="ppaction://hlinksldjump"/>
              </a:rPr>
              <a:t>Return to start</a:t>
            </a:r>
            <a:endParaRPr lang="en-US" sz="2000" b="1" dirty="0"/>
          </a:p>
        </p:txBody>
      </p:sp>
    </p:spTree>
    <p:extLst>
      <p:ext uri="{BB962C8B-B14F-4D97-AF65-F5344CB8AC3E}">
        <p14:creationId xmlns:p14="http://schemas.microsoft.com/office/powerpoint/2010/main" val="12568554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D41ACF25-C5B9-5F45-8F69-4CD0A6AE65A9}"/>
              </a:ext>
            </a:extLst>
          </p:cNvPr>
          <p:cNvSpPr txBox="1"/>
          <p:nvPr/>
        </p:nvSpPr>
        <p:spPr>
          <a:xfrm>
            <a:off x="3305709" y="762028"/>
            <a:ext cx="7825353" cy="3416320"/>
          </a:xfrm>
          <a:prstGeom prst="rect">
            <a:avLst/>
          </a:prstGeom>
          <a:noFill/>
        </p:spPr>
        <p:txBody>
          <a:bodyPr wrap="square" rtlCol="0">
            <a:spAutoFit/>
          </a:bodyPr>
          <a:lstStyle/>
          <a:p>
            <a:r>
              <a:rPr lang="en-US" sz="3600" dirty="0"/>
              <a:t>The risk of hypoxia from bush fire residue is diminished, but not completely gone.  Monitor dissolved oxygen concentrations in the target reach and consider potential </a:t>
            </a:r>
            <a:r>
              <a:rPr lang="en-US" sz="3600" dirty="0">
                <a:hlinkClick r:id="rId2" action="ppaction://hlinksldjump"/>
              </a:rPr>
              <a:t>interventions</a:t>
            </a:r>
            <a:endParaRPr lang="en-US" sz="3600" dirty="0"/>
          </a:p>
        </p:txBody>
      </p:sp>
      <p:grpSp>
        <p:nvGrpSpPr>
          <p:cNvPr id="10" name="Group 9">
            <a:extLst>
              <a:ext uri="{FF2B5EF4-FFF2-40B4-BE49-F238E27FC236}">
                <a16:creationId xmlns:a16="http://schemas.microsoft.com/office/drawing/2014/main" id="{56909E2A-4D3D-CE47-901B-1D9120503AF4}"/>
              </a:ext>
            </a:extLst>
          </p:cNvPr>
          <p:cNvGrpSpPr/>
          <p:nvPr/>
        </p:nvGrpSpPr>
        <p:grpSpPr>
          <a:xfrm>
            <a:off x="435535" y="2194144"/>
            <a:ext cx="1262114" cy="2252664"/>
            <a:chOff x="435535" y="2194144"/>
            <a:chExt cx="1262114" cy="2252664"/>
          </a:xfrm>
        </p:grpSpPr>
        <p:sp>
          <p:nvSpPr>
            <p:cNvPr id="11" name="Rectangle 10">
              <a:extLst>
                <a:ext uri="{FF2B5EF4-FFF2-40B4-BE49-F238E27FC236}">
                  <a16:creationId xmlns:a16="http://schemas.microsoft.com/office/drawing/2014/main" id="{B59F1E8F-50D6-234B-833B-8B2EF8530A4A}"/>
                </a:ext>
              </a:extLst>
            </p:cNvPr>
            <p:cNvSpPr/>
            <p:nvPr/>
          </p:nvSpPr>
          <p:spPr>
            <a:xfrm>
              <a:off x="435535" y="2194144"/>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 name="Straight Arrow Connector 13">
              <a:extLst>
                <a:ext uri="{FF2B5EF4-FFF2-40B4-BE49-F238E27FC236}">
                  <a16:creationId xmlns:a16="http://schemas.microsoft.com/office/drawing/2014/main" id="{78BA5985-7660-7D42-8CB4-356FBB5C1E0A}"/>
                </a:ext>
              </a:extLst>
            </p:cNvPr>
            <p:cNvCxnSpPr>
              <a:cxnSpLocks/>
              <a:endCxn id="11" idx="0"/>
            </p:cNvCxnSpPr>
            <p:nvPr/>
          </p:nvCxnSpPr>
          <p:spPr>
            <a:xfrm flipV="1">
              <a:off x="1064185" y="2194144"/>
              <a:ext cx="0" cy="22526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176AB36E-3005-9B41-ACF4-5CDE6E0D9F6A}"/>
                </a:ext>
              </a:extLst>
            </p:cNvPr>
            <p:cNvCxnSpPr>
              <a:cxnSpLocks/>
            </p:cNvCxnSpPr>
            <p:nvPr/>
          </p:nvCxnSpPr>
          <p:spPr>
            <a:xfrm flipH="1" flipV="1">
              <a:off x="1069418" y="3320475"/>
              <a:ext cx="623417" cy="484981"/>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D641A49E-8159-074F-9F45-1F9C5A444B1A}"/>
                </a:ext>
              </a:extLst>
            </p:cNvPr>
            <p:cNvSpPr/>
            <p:nvPr/>
          </p:nvSpPr>
          <p:spPr>
            <a:xfrm>
              <a:off x="1381126" y="3401010"/>
              <a:ext cx="316523" cy="404446"/>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77148951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AF31F274-F5EE-2942-B1C2-4FAD5CD042A0}"/>
              </a:ext>
            </a:extLst>
          </p:cNvPr>
          <p:cNvGrpSpPr/>
          <p:nvPr/>
        </p:nvGrpSpPr>
        <p:grpSpPr>
          <a:xfrm>
            <a:off x="435535" y="2194144"/>
            <a:ext cx="1262114" cy="2252664"/>
            <a:chOff x="435535" y="2194144"/>
            <a:chExt cx="1262114" cy="2252664"/>
          </a:xfrm>
        </p:grpSpPr>
        <p:sp>
          <p:nvSpPr>
            <p:cNvPr id="4" name="Rectangle 3">
              <a:extLst>
                <a:ext uri="{FF2B5EF4-FFF2-40B4-BE49-F238E27FC236}">
                  <a16:creationId xmlns:a16="http://schemas.microsoft.com/office/drawing/2014/main" id="{6BFF0765-8BE9-C542-8320-9DE63448A31F}"/>
                </a:ext>
              </a:extLst>
            </p:cNvPr>
            <p:cNvSpPr/>
            <p:nvPr/>
          </p:nvSpPr>
          <p:spPr>
            <a:xfrm>
              <a:off x="435535" y="2194144"/>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 name="Straight Arrow Connector 4">
              <a:extLst>
                <a:ext uri="{FF2B5EF4-FFF2-40B4-BE49-F238E27FC236}">
                  <a16:creationId xmlns:a16="http://schemas.microsoft.com/office/drawing/2014/main" id="{A7DFD094-EF1B-B944-B5CF-6E93819A7A72}"/>
                </a:ext>
              </a:extLst>
            </p:cNvPr>
            <p:cNvCxnSpPr>
              <a:cxnSpLocks/>
              <a:endCxn id="4" idx="0"/>
            </p:cNvCxnSpPr>
            <p:nvPr/>
          </p:nvCxnSpPr>
          <p:spPr>
            <a:xfrm flipV="1">
              <a:off x="1064185" y="2194144"/>
              <a:ext cx="0" cy="22526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a:extLst>
                <a:ext uri="{FF2B5EF4-FFF2-40B4-BE49-F238E27FC236}">
                  <a16:creationId xmlns:a16="http://schemas.microsoft.com/office/drawing/2014/main" id="{B25BDAFA-D4DE-EA41-ACC8-D1937AD8BDED}"/>
                </a:ext>
              </a:extLst>
            </p:cNvPr>
            <p:cNvCxnSpPr>
              <a:cxnSpLocks/>
            </p:cNvCxnSpPr>
            <p:nvPr/>
          </p:nvCxnSpPr>
          <p:spPr>
            <a:xfrm flipH="1" flipV="1">
              <a:off x="1069418" y="3320475"/>
              <a:ext cx="623417" cy="484981"/>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45F2D198-9141-AB49-BB1A-35A3B5E96266}"/>
                </a:ext>
              </a:extLst>
            </p:cNvPr>
            <p:cNvSpPr/>
            <p:nvPr/>
          </p:nvSpPr>
          <p:spPr>
            <a:xfrm>
              <a:off x="1381126" y="3401010"/>
              <a:ext cx="316523" cy="404446"/>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 name="TextBox 7">
            <a:extLst>
              <a:ext uri="{FF2B5EF4-FFF2-40B4-BE49-F238E27FC236}">
                <a16:creationId xmlns:a16="http://schemas.microsoft.com/office/drawing/2014/main" id="{18D475EE-59FA-CC4D-8873-0F6CFA10C60A}"/>
              </a:ext>
            </a:extLst>
          </p:cNvPr>
          <p:cNvSpPr txBox="1"/>
          <p:nvPr/>
        </p:nvSpPr>
        <p:spPr>
          <a:xfrm>
            <a:off x="3200202" y="1729182"/>
            <a:ext cx="7825353" cy="2308324"/>
          </a:xfrm>
          <a:prstGeom prst="rect">
            <a:avLst/>
          </a:prstGeom>
          <a:noFill/>
        </p:spPr>
        <p:txBody>
          <a:bodyPr wrap="square" rtlCol="0">
            <a:spAutoFit/>
          </a:bodyPr>
          <a:lstStyle/>
          <a:p>
            <a:r>
              <a:rPr lang="en-US" sz="3600" dirty="0"/>
              <a:t>There is a real risk of hypoxia from bush fire residue .  Explore potential </a:t>
            </a:r>
            <a:r>
              <a:rPr lang="en-US" sz="3600" dirty="0">
                <a:hlinkClick r:id="rId2" action="ppaction://hlinksldjump"/>
              </a:rPr>
              <a:t>interventions</a:t>
            </a:r>
            <a:r>
              <a:rPr lang="en-US" sz="3600" dirty="0"/>
              <a:t> to prevent hypoxia in the target reach</a:t>
            </a:r>
          </a:p>
        </p:txBody>
      </p:sp>
    </p:spTree>
    <p:extLst>
      <p:ext uri="{BB962C8B-B14F-4D97-AF65-F5344CB8AC3E}">
        <p14:creationId xmlns:p14="http://schemas.microsoft.com/office/powerpoint/2010/main" val="7360413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B0C96E-FBD7-344F-8217-ABCACFE9155D}"/>
              </a:ext>
            </a:extLst>
          </p:cNvPr>
          <p:cNvSpPr>
            <a:spLocks noGrp="1"/>
          </p:cNvSpPr>
          <p:nvPr>
            <p:ph type="title"/>
          </p:nvPr>
        </p:nvSpPr>
        <p:spPr/>
        <p:txBody>
          <a:bodyPr>
            <a:normAutofit fontScale="90000"/>
          </a:bodyPr>
          <a:lstStyle/>
          <a:p>
            <a:pPr algn="ctr"/>
            <a:r>
              <a:rPr lang="en-US" b="1" dirty="0"/>
              <a:t>Flowing channel as target reach; hypoxic risk from inflows from previously dry tributary or tributaries</a:t>
            </a:r>
          </a:p>
        </p:txBody>
      </p:sp>
      <p:grpSp>
        <p:nvGrpSpPr>
          <p:cNvPr id="9" name="Group 8">
            <a:extLst>
              <a:ext uri="{FF2B5EF4-FFF2-40B4-BE49-F238E27FC236}">
                <a16:creationId xmlns:a16="http://schemas.microsoft.com/office/drawing/2014/main" id="{B718D543-656D-DA45-B5B8-D6D4DCF59DBD}"/>
              </a:ext>
            </a:extLst>
          </p:cNvPr>
          <p:cNvGrpSpPr/>
          <p:nvPr/>
        </p:nvGrpSpPr>
        <p:grpSpPr>
          <a:xfrm>
            <a:off x="435535" y="2194144"/>
            <a:ext cx="1257300" cy="2252664"/>
            <a:chOff x="418601" y="1690688"/>
            <a:chExt cx="1257300" cy="2252664"/>
          </a:xfrm>
        </p:grpSpPr>
        <p:sp>
          <p:nvSpPr>
            <p:cNvPr id="10" name="Rectangle 9">
              <a:extLst>
                <a:ext uri="{FF2B5EF4-FFF2-40B4-BE49-F238E27FC236}">
                  <a16:creationId xmlns:a16="http://schemas.microsoft.com/office/drawing/2014/main" id="{DC7C3229-59DA-3E42-B93D-826644EB70A9}"/>
                </a:ext>
              </a:extLst>
            </p:cNvPr>
            <p:cNvSpPr/>
            <p:nvPr/>
          </p:nvSpPr>
          <p:spPr>
            <a:xfrm>
              <a:off x="418601" y="1690688"/>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 name="Straight Arrow Connector 10">
              <a:extLst>
                <a:ext uri="{FF2B5EF4-FFF2-40B4-BE49-F238E27FC236}">
                  <a16:creationId xmlns:a16="http://schemas.microsoft.com/office/drawing/2014/main" id="{A8F1C811-7628-B54B-B616-EB3C87C6E928}"/>
                </a:ext>
              </a:extLst>
            </p:cNvPr>
            <p:cNvCxnSpPr>
              <a:cxnSpLocks/>
              <a:endCxn id="10" idx="0"/>
            </p:cNvCxnSpPr>
            <p:nvPr/>
          </p:nvCxnSpPr>
          <p:spPr>
            <a:xfrm flipV="1">
              <a:off x="1047251" y="1690688"/>
              <a:ext cx="0" cy="22526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BCE6C598-D034-324F-A1AE-9C5DE7D3B75B}"/>
                </a:ext>
              </a:extLst>
            </p:cNvPr>
            <p:cNvCxnSpPr>
              <a:cxnSpLocks/>
            </p:cNvCxnSpPr>
            <p:nvPr/>
          </p:nvCxnSpPr>
          <p:spPr>
            <a:xfrm flipH="1" flipV="1">
              <a:off x="1052484" y="2817019"/>
              <a:ext cx="623417" cy="484981"/>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pSp>
      <p:sp>
        <p:nvSpPr>
          <p:cNvPr id="14" name="Rectangle 13">
            <a:extLst>
              <a:ext uri="{FF2B5EF4-FFF2-40B4-BE49-F238E27FC236}">
                <a16:creationId xmlns:a16="http://schemas.microsoft.com/office/drawing/2014/main" id="{9C2FA26B-1CDC-8145-A481-E7080138CC87}"/>
              </a:ext>
            </a:extLst>
          </p:cNvPr>
          <p:cNvSpPr/>
          <p:nvPr/>
        </p:nvSpPr>
        <p:spPr>
          <a:xfrm>
            <a:off x="435535" y="4600476"/>
            <a:ext cx="1270000" cy="1384995"/>
          </a:xfrm>
          <a:prstGeom prst="rect">
            <a:avLst/>
          </a:prstGeom>
        </p:spPr>
        <p:txBody>
          <a:bodyPr wrap="square">
            <a:spAutoFit/>
          </a:bodyPr>
          <a:lstStyle/>
          <a:p>
            <a:pPr algn="ctr"/>
            <a:r>
              <a:rPr lang="en-US" sz="1400" dirty="0"/>
              <a:t>Inflow from a previously  dry tributary or tributaries into a still-flowing main channel</a:t>
            </a:r>
          </a:p>
        </p:txBody>
      </p:sp>
      <p:sp>
        <p:nvSpPr>
          <p:cNvPr id="16" name="TextBox 15">
            <a:extLst>
              <a:ext uri="{FF2B5EF4-FFF2-40B4-BE49-F238E27FC236}">
                <a16:creationId xmlns:a16="http://schemas.microsoft.com/office/drawing/2014/main" id="{ABA937A5-5335-8B48-A4CC-6212D95BD986}"/>
              </a:ext>
            </a:extLst>
          </p:cNvPr>
          <p:cNvSpPr txBox="1"/>
          <p:nvPr/>
        </p:nvSpPr>
        <p:spPr>
          <a:xfrm>
            <a:off x="2744818" y="2194144"/>
            <a:ext cx="8211048" cy="2062103"/>
          </a:xfrm>
          <a:prstGeom prst="rect">
            <a:avLst/>
          </a:prstGeom>
          <a:noFill/>
        </p:spPr>
        <p:txBody>
          <a:bodyPr wrap="square" rtlCol="0">
            <a:spAutoFit/>
          </a:bodyPr>
          <a:lstStyle/>
          <a:p>
            <a:r>
              <a:rPr lang="en-US" sz="3200" dirty="0"/>
              <a:t>Assessing the risk: How does the current flow in the main channel (F</a:t>
            </a:r>
            <a:r>
              <a:rPr lang="en-US" sz="3200" baseline="-25000" dirty="0"/>
              <a:t>M</a:t>
            </a:r>
            <a:r>
              <a:rPr lang="en-US" sz="3200" dirty="0"/>
              <a:t>) compare to the flow that is (or could potentially come) from the previously dry tributary or tributaries (F</a:t>
            </a:r>
            <a:r>
              <a:rPr lang="en-US" sz="3200" baseline="-25000" dirty="0"/>
              <a:t>T</a:t>
            </a:r>
            <a:r>
              <a:rPr lang="en-US" sz="3200" dirty="0"/>
              <a:t>).  </a:t>
            </a:r>
            <a:endParaRPr lang="en-US" sz="3200" dirty="0">
              <a:solidFill>
                <a:srgbClr val="00B050"/>
              </a:solidFill>
            </a:endParaRPr>
          </a:p>
        </p:txBody>
      </p:sp>
      <p:sp>
        <p:nvSpPr>
          <p:cNvPr id="17" name="TextBox 16">
            <a:extLst>
              <a:ext uri="{FF2B5EF4-FFF2-40B4-BE49-F238E27FC236}">
                <a16:creationId xmlns:a16="http://schemas.microsoft.com/office/drawing/2014/main" id="{B0709280-E5FF-9B4D-95A6-B3DFB4E7ACCD}"/>
              </a:ext>
            </a:extLst>
          </p:cNvPr>
          <p:cNvSpPr txBox="1"/>
          <p:nvPr/>
        </p:nvSpPr>
        <p:spPr>
          <a:xfrm>
            <a:off x="2744818" y="5421422"/>
            <a:ext cx="1688283" cy="646331"/>
          </a:xfrm>
          <a:prstGeom prst="rect">
            <a:avLst/>
          </a:prstGeom>
          <a:noFill/>
        </p:spPr>
        <p:txBody>
          <a:bodyPr wrap="none" rtlCol="0">
            <a:spAutoFit/>
          </a:bodyPr>
          <a:lstStyle/>
          <a:p>
            <a:r>
              <a:rPr lang="en-US" sz="3600" b="1" dirty="0">
                <a:hlinkClick r:id="rId2" action="ppaction://hlinksldjump"/>
              </a:rPr>
              <a:t>F</a:t>
            </a:r>
            <a:r>
              <a:rPr lang="en-US" sz="3600" b="1" baseline="-25000" dirty="0">
                <a:hlinkClick r:id="rId2" action="ppaction://hlinksldjump"/>
              </a:rPr>
              <a:t>M</a:t>
            </a:r>
            <a:r>
              <a:rPr lang="en-US" sz="3600" b="1" dirty="0">
                <a:hlinkClick r:id="rId2" action="ppaction://hlinksldjump"/>
              </a:rPr>
              <a:t> &gt;&gt; F</a:t>
            </a:r>
            <a:r>
              <a:rPr lang="en-US" sz="3600" b="1" baseline="-25000" dirty="0">
                <a:hlinkClick r:id="rId2" action="ppaction://hlinksldjump"/>
              </a:rPr>
              <a:t>T</a:t>
            </a:r>
            <a:endParaRPr lang="en-US" sz="3600" b="1" baseline="-25000" dirty="0"/>
          </a:p>
        </p:txBody>
      </p:sp>
      <p:sp>
        <p:nvSpPr>
          <p:cNvPr id="18" name="TextBox 17">
            <a:extLst>
              <a:ext uri="{FF2B5EF4-FFF2-40B4-BE49-F238E27FC236}">
                <a16:creationId xmlns:a16="http://schemas.microsoft.com/office/drawing/2014/main" id="{59F64A54-F9E3-BE47-BAEF-21EA88DD27DA}"/>
              </a:ext>
            </a:extLst>
          </p:cNvPr>
          <p:cNvSpPr txBox="1"/>
          <p:nvPr/>
        </p:nvSpPr>
        <p:spPr>
          <a:xfrm>
            <a:off x="6071122" y="5421422"/>
            <a:ext cx="1558440" cy="646331"/>
          </a:xfrm>
          <a:prstGeom prst="rect">
            <a:avLst/>
          </a:prstGeom>
          <a:noFill/>
        </p:spPr>
        <p:txBody>
          <a:bodyPr wrap="none" rtlCol="0">
            <a:spAutoFit/>
          </a:bodyPr>
          <a:lstStyle/>
          <a:p>
            <a:r>
              <a:rPr lang="en-US" sz="3600" b="1" dirty="0">
                <a:hlinkClick r:id="rId3" action="ppaction://hlinksldjump"/>
              </a:rPr>
              <a:t>F</a:t>
            </a:r>
            <a:r>
              <a:rPr lang="en-US" sz="3600" b="1" baseline="-25000" dirty="0">
                <a:hlinkClick r:id="rId3" action="ppaction://hlinksldjump"/>
              </a:rPr>
              <a:t>M</a:t>
            </a:r>
            <a:r>
              <a:rPr lang="en-US" sz="3600" b="1" dirty="0">
                <a:hlinkClick r:id="rId3" action="ppaction://hlinksldjump"/>
              </a:rPr>
              <a:t> ∼ F</a:t>
            </a:r>
            <a:r>
              <a:rPr lang="en-US" sz="3600" b="1" baseline="-25000" dirty="0">
                <a:hlinkClick r:id="rId3" action="ppaction://hlinksldjump"/>
              </a:rPr>
              <a:t>T</a:t>
            </a:r>
            <a:endParaRPr lang="en-US" sz="3600" b="1" baseline="-25000" dirty="0"/>
          </a:p>
        </p:txBody>
      </p:sp>
      <p:sp>
        <p:nvSpPr>
          <p:cNvPr id="19" name="TextBox 18">
            <a:extLst>
              <a:ext uri="{FF2B5EF4-FFF2-40B4-BE49-F238E27FC236}">
                <a16:creationId xmlns:a16="http://schemas.microsoft.com/office/drawing/2014/main" id="{9F3627DD-E735-BA41-8253-7692DDF302C5}"/>
              </a:ext>
            </a:extLst>
          </p:cNvPr>
          <p:cNvSpPr txBox="1"/>
          <p:nvPr/>
        </p:nvSpPr>
        <p:spPr>
          <a:xfrm>
            <a:off x="9248329" y="5339140"/>
            <a:ext cx="1459054" cy="646331"/>
          </a:xfrm>
          <a:prstGeom prst="rect">
            <a:avLst/>
          </a:prstGeom>
          <a:noFill/>
        </p:spPr>
        <p:txBody>
          <a:bodyPr wrap="none" rtlCol="0">
            <a:spAutoFit/>
          </a:bodyPr>
          <a:lstStyle/>
          <a:p>
            <a:r>
              <a:rPr lang="en-US" sz="3600" b="1" dirty="0">
                <a:hlinkClick r:id="rId4" action="ppaction://hlinksldjump"/>
              </a:rPr>
              <a:t>F</a:t>
            </a:r>
            <a:r>
              <a:rPr lang="en-US" sz="3600" b="1" baseline="-25000" dirty="0">
                <a:hlinkClick r:id="rId4" action="ppaction://hlinksldjump"/>
              </a:rPr>
              <a:t>M</a:t>
            </a:r>
            <a:r>
              <a:rPr lang="en-US" sz="3600" b="1" dirty="0">
                <a:hlinkClick r:id="rId4" action="ppaction://hlinksldjump"/>
              </a:rPr>
              <a:t> &lt; F</a:t>
            </a:r>
            <a:r>
              <a:rPr lang="en-US" sz="3600" b="1" baseline="-25000" dirty="0">
                <a:hlinkClick r:id="rId4" action="ppaction://hlinksldjump"/>
              </a:rPr>
              <a:t>T</a:t>
            </a:r>
            <a:endParaRPr lang="en-US" sz="3600" b="1" baseline="-25000" dirty="0"/>
          </a:p>
        </p:txBody>
      </p:sp>
      <p:sp>
        <p:nvSpPr>
          <p:cNvPr id="12" name="Rectangle 11">
            <a:extLst>
              <a:ext uri="{FF2B5EF4-FFF2-40B4-BE49-F238E27FC236}">
                <a16:creationId xmlns:a16="http://schemas.microsoft.com/office/drawing/2014/main" id="{D17AB55C-986F-5D44-944D-001B4070E51E}"/>
              </a:ext>
            </a:extLst>
          </p:cNvPr>
          <p:cNvSpPr/>
          <p:nvPr/>
        </p:nvSpPr>
        <p:spPr>
          <a:xfrm>
            <a:off x="5226499" y="6340376"/>
            <a:ext cx="1739002" cy="400110"/>
          </a:xfrm>
          <a:prstGeom prst="rect">
            <a:avLst/>
          </a:prstGeom>
        </p:spPr>
        <p:txBody>
          <a:bodyPr wrap="none">
            <a:spAutoFit/>
          </a:bodyPr>
          <a:lstStyle/>
          <a:p>
            <a:r>
              <a:rPr lang="en-US" sz="2000" b="1" dirty="0">
                <a:hlinkClick r:id="rId5" action="ppaction://hlinksldjump"/>
              </a:rPr>
              <a:t>Return to start</a:t>
            </a:r>
            <a:endParaRPr lang="en-US" sz="2000" b="1" dirty="0"/>
          </a:p>
        </p:txBody>
      </p:sp>
    </p:spTree>
    <p:extLst>
      <p:ext uri="{BB962C8B-B14F-4D97-AF65-F5344CB8AC3E}">
        <p14:creationId xmlns:p14="http://schemas.microsoft.com/office/powerpoint/2010/main" val="17430505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0CD3F-C068-BD47-96F7-E8DC755889D3}"/>
              </a:ext>
            </a:extLst>
          </p:cNvPr>
          <p:cNvSpPr>
            <a:spLocks noGrp="1"/>
          </p:cNvSpPr>
          <p:nvPr>
            <p:ph type="title"/>
          </p:nvPr>
        </p:nvSpPr>
        <p:spPr/>
        <p:txBody>
          <a:bodyPr/>
          <a:lstStyle/>
          <a:p>
            <a:pPr algn="ctr"/>
            <a:r>
              <a:rPr lang="en-US" b="1" dirty="0"/>
              <a:t>F</a:t>
            </a:r>
            <a:r>
              <a:rPr lang="en-US" b="1" baseline="-25000" dirty="0"/>
              <a:t>M</a:t>
            </a:r>
            <a:r>
              <a:rPr lang="en-US" b="1" dirty="0"/>
              <a:t> &gt;&gt; F</a:t>
            </a:r>
            <a:r>
              <a:rPr lang="en-US" b="1" baseline="-25000" dirty="0"/>
              <a:t>T</a:t>
            </a:r>
          </a:p>
        </p:txBody>
      </p:sp>
      <p:sp>
        <p:nvSpPr>
          <p:cNvPr id="3" name="Content Placeholder 2">
            <a:extLst>
              <a:ext uri="{FF2B5EF4-FFF2-40B4-BE49-F238E27FC236}">
                <a16:creationId xmlns:a16="http://schemas.microsoft.com/office/drawing/2014/main" id="{04E947CF-8183-9247-8845-8C141133762D}"/>
              </a:ext>
            </a:extLst>
          </p:cNvPr>
          <p:cNvSpPr>
            <a:spLocks noGrp="1"/>
          </p:cNvSpPr>
          <p:nvPr>
            <p:ph idx="1"/>
          </p:nvPr>
        </p:nvSpPr>
        <p:spPr/>
        <p:txBody>
          <a:bodyPr>
            <a:normAutofit fontScale="92500" lnSpcReduction="20000"/>
          </a:bodyPr>
          <a:lstStyle/>
          <a:p>
            <a:r>
              <a:rPr lang="en-US" sz="2400" dirty="0"/>
              <a:t>The risk of hypoxia in the main channel is low when the inflow from the tributaries are substantially smaller than the main channel assuming that the dissolved oxygen concentration in the main channel is well oxygenated).  </a:t>
            </a:r>
          </a:p>
          <a:p>
            <a:r>
              <a:rPr lang="en-US" sz="2400" dirty="0"/>
              <a:t>There may be a localised zone of hypoxia at the junction, but fish would probably be able to move away from the zone.</a:t>
            </a:r>
          </a:p>
          <a:p>
            <a:r>
              <a:rPr lang="en-US" sz="2400" dirty="0"/>
              <a:t>The approximate dissolved oxygen on mixing water from tributaries with short residence times (</a:t>
            </a:r>
            <a:r>
              <a:rPr lang="en-US" sz="2400" i="1" dirty="0"/>
              <a:t>ca</a:t>
            </a:r>
            <a:r>
              <a:rPr lang="en-US" sz="2400" dirty="0"/>
              <a:t>. a day) with the main channel can be estimated using the</a:t>
            </a:r>
            <a:r>
              <a:rPr lang="en-US" sz="2400" b="1" dirty="0">
                <a:solidFill>
                  <a:srgbClr val="00B050"/>
                </a:solidFill>
              </a:rPr>
              <a:t> </a:t>
            </a:r>
            <a:r>
              <a:rPr lang="en-US" sz="2400" b="1" dirty="0">
                <a:solidFill>
                  <a:srgbClr val="00B050"/>
                </a:solidFill>
                <a:hlinkClick r:id="rId2" action="ppaction://hlinksldjump"/>
              </a:rPr>
              <a:t>Tributary Contribution to DO Tool</a:t>
            </a:r>
            <a:r>
              <a:rPr lang="en-US" sz="2400" dirty="0"/>
              <a:t>.</a:t>
            </a:r>
          </a:p>
          <a:p>
            <a:r>
              <a:rPr lang="en-US" sz="2400" dirty="0"/>
              <a:t>For tributaries with longer residence times (days – weeks) assume the inflow into the main channel will be anoxic ([DO] = 0 mg/L for at least two days and use the </a:t>
            </a:r>
            <a:r>
              <a:rPr lang="en-US" sz="2400" b="1" dirty="0"/>
              <a:t>Dilution Module </a:t>
            </a:r>
            <a:r>
              <a:rPr lang="en-US" sz="2400" dirty="0"/>
              <a:t>in the </a:t>
            </a:r>
            <a:r>
              <a:rPr lang="en-US" sz="2400" b="1" dirty="0">
                <a:solidFill>
                  <a:srgbClr val="00B050"/>
                </a:solidFill>
                <a:hlinkClick r:id="rId3" action="ppaction://hlinksldjump"/>
              </a:rPr>
              <a:t>Blackwater Intervention Tool</a:t>
            </a:r>
            <a:r>
              <a:rPr lang="en-US" sz="2400" dirty="0">
                <a:hlinkClick r:id="rId3" action="ppaction://hlinksldjump"/>
              </a:rPr>
              <a:t> </a:t>
            </a:r>
            <a:r>
              <a:rPr lang="en-US" sz="2400" dirty="0"/>
              <a:t>to estimate the dissolved oxygen concentration on mixing.</a:t>
            </a:r>
          </a:p>
          <a:p>
            <a:r>
              <a:rPr lang="en-US" sz="2400" dirty="0"/>
              <a:t>It is recommended that the dissolved oxygen concentrations downstream of the confluence be monitored.</a:t>
            </a:r>
          </a:p>
        </p:txBody>
      </p:sp>
      <p:sp>
        <p:nvSpPr>
          <p:cNvPr id="4" name="TextBox 3">
            <a:extLst>
              <a:ext uri="{FF2B5EF4-FFF2-40B4-BE49-F238E27FC236}">
                <a16:creationId xmlns:a16="http://schemas.microsoft.com/office/drawing/2014/main" id="{AE9F50BE-529F-3D42-A0E6-659A26115E22}"/>
              </a:ext>
            </a:extLst>
          </p:cNvPr>
          <p:cNvSpPr txBox="1"/>
          <p:nvPr/>
        </p:nvSpPr>
        <p:spPr>
          <a:xfrm>
            <a:off x="5093802" y="6176963"/>
            <a:ext cx="2048894" cy="461665"/>
          </a:xfrm>
          <a:prstGeom prst="rect">
            <a:avLst/>
          </a:prstGeom>
          <a:noFill/>
        </p:spPr>
        <p:txBody>
          <a:bodyPr wrap="none" rtlCol="0">
            <a:spAutoFit/>
          </a:bodyPr>
          <a:lstStyle/>
          <a:p>
            <a:r>
              <a:rPr lang="en-US" sz="2400" b="1" dirty="0">
                <a:hlinkClick r:id="rId4" action="ppaction://hlinksldjump"/>
              </a:rPr>
              <a:t>Return to star</a:t>
            </a:r>
            <a:r>
              <a:rPr lang="en-US" sz="2400" dirty="0">
                <a:hlinkClick r:id="rId4" action="ppaction://hlinksldjump"/>
              </a:rPr>
              <a:t>t</a:t>
            </a:r>
            <a:endParaRPr lang="en-US" sz="2400" dirty="0"/>
          </a:p>
        </p:txBody>
      </p:sp>
      <p:grpSp>
        <p:nvGrpSpPr>
          <p:cNvPr id="6" name="Group 5">
            <a:extLst>
              <a:ext uri="{FF2B5EF4-FFF2-40B4-BE49-F238E27FC236}">
                <a16:creationId xmlns:a16="http://schemas.microsoft.com/office/drawing/2014/main" id="{EEAB1260-4459-EA49-B3B1-C05165CE56A7}"/>
              </a:ext>
            </a:extLst>
          </p:cNvPr>
          <p:cNvGrpSpPr/>
          <p:nvPr/>
        </p:nvGrpSpPr>
        <p:grpSpPr>
          <a:xfrm>
            <a:off x="11354400" y="5518800"/>
            <a:ext cx="403200" cy="964800"/>
            <a:chOff x="418601" y="1690688"/>
            <a:chExt cx="1257300" cy="2252664"/>
          </a:xfrm>
        </p:grpSpPr>
        <p:sp>
          <p:nvSpPr>
            <p:cNvPr id="7" name="Rectangle 6">
              <a:extLst>
                <a:ext uri="{FF2B5EF4-FFF2-40B4-BE49-F238E27FC236}">
                  <a16:creationId xmlns:a16="http://schemas.microsoft.com/office/drawing/2014/main" id="{B114BA57-F615-8046-84C6-28D938395FA8}"/>
                </a:ext>
              </a:extLst>
            </p:cNvPr>
            <p:cNvSpPr/>
            <p:nvPr/>
          </p:nvSpPr>
          <p:spPr>
            <a:xfrm>
              <a:off x="418601" y="1690688"/>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Arrow Connector 7">
              <a:extLst>
                <a:ext uri="{FF2B5EF4-FFF2-40B4-BE49-F238E27FC236}">
                  <a16:creationId xmlns:a16="http://schemas.microsoft.com/office/drawing/2014/main" id="{4DA092FD-36B8-F943-B845-E80922B7C1D1}"/>
                </a:ext>
              </a:extLst>
            </p:cNvPr>
            <p:cNvCxnSpPr>
              <a:cxnSpLocks/>
              <a:endCxn id="7" idx="0"/>
            </p:cNvCxnSpPr>
            <p:nvPr/>
          </p:nvCxnSpPr>
          <p:spPr>
            <a:xfrm flipV="1">
              <a:off x="1047251" y="1690688"/>
              <a:ext cx="0" cy="22526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16AF6D16-8E5E-D649-89CB-E00B0C02789B}"/>
                </a:ext>
              </a:extLst>
            </p:cNvPr>
            <p:cNvCxnSpPr>
              <a:cxnSpLocks/>
            </p:cNvCxnSpPr>
            <p:nvPr/>
          </p:nvCxnSpPr>
          <p:spPr>
            <a:xfrm flipH="1" flipV="1">
              <a:off x="1052484" y="2817019"/>
              <a:ext cx="623417" cy="484981"/>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0529384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0CD3F-C068-BD47-96F7-E8DC755889D3}"/>
              </a:ext>
            </a:extLst>
          </p:cNvPr>
          <p:cNvSpPr>
            <a:spLocks noGrp="1"/>
          </p:cNvSpPr>
          <p:nvPr>
            <p:ph type="title"/>
          </p:nvPr>
        </p:nvSpPr>
        <p:spPr/>
        <p:txBody>
          <a:bodyPr/>
          <a:lstStyle/>
          <a:p>
            <a:pPr algn="ctr"/>
            <a:r>
              <a:rPr lang="en-US" b="1" dirty="0"/>
              <a:t>F</a:t>
            </a:r>
            <a:r>
              <a:rPr lang="en-US" b="1" baseline="-25000" dirty="0"/>
              <a:t>M</a:t>
            </a:r>
            <a:r>
              <a:rPr lang="en-US" b="1" dirty="0"/>
              <a:t> </a:t>
            </a:r>
            <a:r>
              <a:rPr lang="en-US" dirty="0"/>
              <a:t>∼</a:t>
            </a:r>
            <a:r>
              <a:rPr lang="en-US" b="1" dirty="0"/>
              <a:t> F</a:t>
            </a:r>
            <a:r>
              <a:rPr lang="en-US" b="1" baseline="-25000" dirty="0"/>
              <a:t>T</a:t>
            </a:r>
          </a:p>
        </p:txBody>
      </p:sp>
      <p:sp>
        <p:nvSpPr>
          <p:cNvPr id="3" name="Content Placeholder 2">
            <a:extLst>
              <a:ext uri="{FF2B5EF4-FFF2-40B4-BE49-F238E27FC236}">
                <a16:creationId xmlns:a16="http://schemas.microsoft.com/office/drawing/2014/main" id="{04E947CF-8183-9247-8845-8C141133762D}"/>
              </a:ext>
            </a:extLst>
          </p:cNvPr>
          <p:cNvSpPr>
            <a:spLocks noGrp="1"/>
          </p:cNvSpPr>
          <p:nvPr>
            <p:ph idx="1"/>
          </p:nvPr>
        </p:nvSpPr>
        <p:spPr/>
        <p:txBody>
          <a:bodyPr>
            <a:normAutofit fontScale="92500" lnSpcReduction="10000"/>
          </a:bodyPr>
          <a:lstStyle/>
          <a:p>
            <a:r>
              <a:rPr lang="en-US" sz="2400" dirty="0"/>
              <a:t>The risk of hypoxia in the main channel is difficult to determine </a:t>
            </a:r>
            <a:r>
              <a:rPr lang="en-US" sz="2400" i="1" dirty="0"/>
              <a:t>a priori  </a:t>
            </a:r>
            <a:r>
              <a:rPr lang="en-US" sz="2400" dirty="0"/>
              <a:t>as it will will depend on factors such as the dissolved oxygen concentration in the main channel, the amount of litter</a:t>
            </a:r>
            <a:r>
              <a:rPr lang="en-US" sz="2400" b="1" dirty="0">
                <a:solidFill>
                  <a:srgbClr val="00B050"/>
                </a:solidFill>
              </a:rPr>
              <a:t> </a:t>
            </a:r>
            <a:r>
              <a:rPr lang="en-US" sz="2400" dirty="0"/>
              <a:t>in the dry tributaries and the water temperature.</a:t>
            </a:r>
          </a:p>
          <a:p>
            <a:r>
              <a:rPr lang="en-US" sz="2400" dirty="0"/>
              <a:t>The approximate dissolved oxygen on mixing water from tributaries with short residence times (</a:t>
            </a:r>
            <a:r>
              <a:rPr lang="en-US" sz="2400" i="1" dirty="0"/>
              <a:t>ca</a:t>
            </a:r>
            <a:r>
              <a:rPr lang="en-US" sz="2400" dirty="0"/>
              <a:t>. a day) with the main channel can be estimated using the</a:t>
            </a:r>
            <a:r>
              <a:rPr lang="en-US" sz="2400" b="1" dirty="0">
                <a:solidFill>
                  <a:srgbClr val="00B050"/>
                </a:solidFill>
                <a:hlinkClick r:id="rId2" action="ppaction://hlinksldjump"/>
              </a:rPr>
              <a:t> Tributary Contribution to DO Tool</a:t>
            </a:r>
            <a:r>
              <a:rPr lang="en-US" sz="2400" dirty="0"/>
              <a:t>.</a:t>
            </a:r>
          </a:p>
          <a:p>
            <a:r>
              <a:rPr lang="en-US" sz="2400" dirty="0"/>
              <a:t>For tributaries with longer residence times (days – weeks) assume the inflow into the main channel will be anoxic ([DO] = 0 mg/L for at least two days and use the the </a:t>
            </a:r>
            <a:r>
              <a:rPr lang="en-US" sz="2400" b="1" dirty="0"/>
              <a:t>Dilution Module </a:t>
            </a:r>
            <a:r>
              <a:rPr lang="en-US" sz="2400" dirty="0"/>
              <a:t>in the </a:t>
            </a:r>
            <a:r>
              <a:rPr lang="en-US" sz="2400" b="1" dirty="0">
                <a:solidFill>
                  <a:srgbClr val="00B050"/>
                </a:solidFill>
                <a:hlinkClick r:id="rId3" action="ppaction://hlinksldjump"/>
              </a:rPr>
              <a:t>Blackwater Intervention Tool</a:t>
            </a:r>
            <a:r>
              <a:rPr lang="en-US" sz="2400" dirty="0">
                <a:hlinkClick r:id="rId3" action="ppaction://hlinksldjump"/>
              </a:rPr>
              <a:t> </a:t>
            </a:r>
            <a:r>
              <a:rPr lang="en-US" sz="2400" dirty="0"/>
              <a:t>to estimate the dissolved oxygen concentration on mixing. </a:t>
            </a:r>
            <a:r>
              <a:rPr lang="en-US" sz="2400" b="1" dirty="0">
                <a:solidFill>
                  <a:srgbClr val="00B050"/>
                </a:solidFill>
                <a:hlinkClick r:id="rId4" action="ppaction://hlinksldjump"/>
              </a:rPr>
              <a:t>Intercepting the hypoxic water </a:t>
            </a:r>
            <a:r>
              <a:rPr lang="en-US" sz="2400" dirty="0"/>
              <a:t>before it reaches the main channel should be considered</a:t>
            </a:r>
          </a:p>
          <a:p>
            <a:r>
              <a:rPr lang="en-US" sz="2400" dirty="0"/>
              <a:t>If the models indicate potential hypoxia in the main channel then an assessment of </a:t>
            </a:r>
            <a:r>
              <a:rPr lang="en-US" sz="2400" b="1" dirty="0">
                <a:solidFill>
                  <a:srgbClr val="00B050"/>
                </a:solidFill>
                <a:hlinkClick r:id="rId5" action="ppaction://hlinksldjump"/>
              </a:rPr>
              <a:t>Intervention Options</a:t>
            </a:r>
            <a:r>
              <a:rPr lang="en-US" sz="2400" dirty="0">
                <a:hlinkClick r:id="rId5" action="ppaction://hlinksldjump"/>
              </a:rPr>
              <a:t> </a:t>
            </a:r>
            <a:r>
              <a:rPr lang="en-US" sz="2400" dirty="0"/>
              <a:t>is strongly recommended.</a:t>
            </a:r>
          </a:p>
        </p:txBody>
      </p:sp>
      <p:grpSp>
        <p:nvGrpSpPr>
          <p:cNvPr id="4" name="Group 3">
            <a:extLst>
              <a:ext uri="{FF2B5EF4-FFF2-40B4-BE49-F238E27FC236}">
                <a16:creationId xmlns:a16="http://schemas.microsoft.com/office/drawing/2014/main" id="{652F1D1D-B19F-8E4F-A9A0-38194C735B92}"/>
              </a:ext>
            </a:extLst>
          </p:cNvPr>
          <p:cNvGrpSpPr/>
          <p:nvPr/>
        </p:nvGrpSpPr>
        <p:grpSpPr>
          <a:xfrm>
            <a:off x="11354400" y="5518800"/>
            <a:ext cx="403200" cy="964800"/>
            <a:chOff x="418601" y="1690688"/>
            <a:chExt cx="1257300" cy="2252664"/>
          </a:xfrm>
        </p:grpSpPr>
        <p:sp>
          <p:nvSpPr>
            <p:cNvPr id="5" name="Rectangle 4">
              <a:extLst>
                <a:ext uri="{FF2B5EF4-FFF2-40B4-BE49-F238E27FC236}">
                  <a16:creationId xmlns:a16="http://schemas.microsoft.com/office/drawing/2014/main" id="{2C9F31D1-7749-B348-B81B-B2B5D7F66534}"/>
                </a:ext>
              </a:extLst>
            </p:cNvPr>
            <p:cNvSpPr/>
            <p:nvPr/>
          </p:nvSpPr>
          <p:spPr>
            <a:xfrm>
              <a:off x="418601" y="1690688"/>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Arrow Connector 5">
              <a:extLst>
                <a:ext uri="{FF2B5EF4-FFF2-40B4-BE49-F238E27FC236}">
                  <a16:creationId xmlns:a16="http://schemas.microsoft.com/office/drawing/2014/main" id="{DF9AC5EF-A246-2942-A19F-895F0BEA8793}"/>
                </a:ext>
              </a:extLst>
            </p:cNvPr>
            <p:cNvCxnSpPr>
              <a:cxnSpLocks/>
              <a:endCxn id="5" idx="0"/>
            </p:cNvCxnSpPr>
            <p:nvPr/>
          </p:nvCxnSpPr>
          <p:spPr>
            <a:xfrm flipV="1">
              <a:off x="1047251" y="1690688"/>
              <a:ext cx="0" cy="22526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0C3D3AC1-7887-7E4E-B871-5E15FC3124DB}"/>
                </a:ext>
              </a:extLst>
            </p:cNvPr>
            <p:cNvCxnSpPr>
              <a:cxnSpLocks/>
            </p:cNvCxnSpPr>
            <p:nvPr/>
          </p:nvCxnSpPr>
          <p:spPr>
            <a:xfrm flipH="1" flipV="1">
              <a:off x="1052484" y="2817019"/>
              <a:ext cx="623417" cy="484981"/>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pSp>
      <p:sp>
        <p:nvSpPr>
          <p:cNvPr id="8" name="Rectangle 7">
            <a:extLst>
              <a:ext uri="{FF2B5EF4-FFF2-40B4-BE49-F238E27FC236}">
                <a16:creationId xmlns:a16="http://schemas.microsoft.com/office/drawing/2014/main" id="{93D8EE06-FF28-8040-A703-E0D79D0AC93D}"/>
              </a:ext>
            </a:extLst>
          </p:cNvPr>
          <p:cNvSpPr/>
          <p:nvPr/>
        </p:nvSpPr>
        <p:spPr>
          <a:xfrm>
            <a:off x="5226499" y="6203633"/>
            <a:ext cx="1739002" cy="400110"/>
          </a:xfrm>
          <a:prstGeom prst="rect">
            <a:avLst/>
          </a:prstGeom>
        </p:spPr>
        <p:txBody>
          <a:bodyPr wrap="none">
            <a:spAutoFit/>
          </a:bodyPr>
          <a:lstStyle/>
          <a:p>
            <a:r>
              <a:rPr lang="en-US" sz="2000" b="1" dirty="0">
                <a:hlinkClick r:id="rId6" action="ppaction://hlinksldjump"/>
              </a:rPr>
              <a:t>Return to start</a:t>
            </a:r>
            <a:endParaRPr lang="en-US" sz="2000" b="1" dirty="0"/>
          </a:p>
        </p:txBody>
      </p:sp>
    </p:spTree>
    <p:extLst>
      <p:ext uri="{BB962C8B-B14F-4D97-AF65-F5344CB8AC3E}">
        <p14:creationId xmlns:p14="http://schemas.microsoft.com/office/powerpoint/2010/main" val="10321977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0CD3F-C068-BD47-96F7-E8DC755889D3}"/>
              </a:ext>
            </a:extLst>
          </p:cNvPr>
          <p:cNvSpPr>
            <a:spLocks noGrp="1"/>
          </p:cNvSpPr>
          <p:nvPr>
            <p:ph type="title"/>
          </p:nvPr>
        </p:nvSpPr>
        <p:spPr/>
        <p:txBody>
          <a:bodyPr/>
          <a:lstStyle/>
          <a:p>
            <a:pPr algn="ctr"/>
            <a:r>
              <a:rPr lang="en-US" b="1" dirty="0"/>
              <a:t>F</a:t>
            </a:r>
            <a:r>
              <a:rPr lang="en-US" b="1" baseline="-25000" dirty="0"/>
              <a:t>M</a:t>
            </a:r>
            <a:r>
              <a:rPr lang="en-US" b="1" dirty="0"/>
              <a:t> &lt; F</a:t>
            </a:r>
            <a:r>
              <a:rPr lang="en-US" b="1" baseline="-25000" dirty="0"/>
              <a:t>T</a:t>
            </a:r>
          </a:p>
        </p:txBody>
      </p:sp>
      <p:sp>
        <p:nvSpPr>
          <p:cNvPr id="3" name="Content Placeholder 2">
            <a:extLst>
              <a:ext uri="{FF2B5EF4-FFF2-40B4-BE49-F238E27FC236}">
                <a16:creationId xmlns:a16="http://schemas.microsoft.com/office/drawing/2014/main" id="{04E947CF-8183-9247-8845-8C141133762D}"/>
              </a:ext>
            </a:extLst>
          </p:cNvPr>
          <p:cNvSpPr>
            <a:spLocks noGrp="1"/>
          </p:cNvSpPr>
          <p:nvPr>
            <p:ph idx="1"/>
          </p:nvPr>
        </p:nvSpPr>
        <p:spPr/>
        <p:txBody>
          <a:bodyPr>
            <a:normAutofit lnSpcReduction="10000"/>
          </a:bodyPr>
          <a:lstStyle/>
          <a:p>
            <a:r>
              <a:rPr lang="en-US" sz="2400" dirty="0"/>
              <a:t>The risk of hypoxia in the main channel is difficult to determine </a:t>
            </a:r>
            <a:r>
              <a:rPr lang="en-US" sz="2400" i="1" dirty="0"/>
              <a:t>a priori,  </a:t>
            </a:r>
            <a:r>
              <a:rPr lang="en-US" sz="2400" dirty="0"/>
              <a:t>but is likely; especially if the inflow occurs in the period from late spring to early autumn. </a:t>
            </a:r>
          </a:p>
          <a:p>
            <a:r>
              <a:rPr lang="en-US" sz="2400" dirty="0"/>
              <a:t>The approximate dissolved oxygen on mixing water from tributaries with short residence times (</a:t>
            </a:r>
            <a:r>
              <a:rPr lang="en-US" sz="2400" i="1" dirty="0"/>
              <a:t>ca</a:t>
            </a:r>
            <a:r>
              <a:rPr lang="en-US" sz="2400" dirty="0"/>
              <a:t>. a day) with the main channel can be estimated using the </a:t>
            </a:r>
            <a:r>
              <a:rPr lang="en-US" sz="2400" b="1" dirty="0">
                <a:solidFill>
                  <a:srgbClr val="00B050"/>
                </a:solidFill>
                <a:hlinkClick r:id="rId2" action="ppaction://hlinksldjump"/>
              </a:rPr>
              <a:t>Tributary Contribution to DO Tool</a:t>
            </a:r>
            <a:r>
              <a:rPr lang="en-US" sz="2400" dirty="0"/>
              <a:t>..</a:t>
            </a:r>
          </a:p>
          <a:p>
            <a:r>
              <a:rPr lang="en-US" sz="2400" dirty="0"/>
              <a:t>For tributaries with longer residence times (days – weeks) assume the inflow into the main channel will be anoxic ([DO] = 0 mg/L for at least two days and use the </a:t>
            </a:r>
            <a:r>
              <a:rPr lang="en-US" sz="2400" b="1" dirty="0"/>
              <a:t>Dilution Module </a:t>
            </a:r>
            <a:r>
              <a:rPr lang="en-US" sz="2400" dirty="0"/>
              <a:t>in the </a:t>
            </a:r>
            <a:r>
              <a:rPr lang="en-US" sz="2400" b="1" dirty="0">
                <a:solidFill>
                  <a:srgbClr val="00B050"/>
                </a:solidFill>
                <a:hlinkClick r:id="rId3" action="ppaction://hlinksldjump"/>
              </a:rPr>
              <a:t>Blackwater Intervention Tool</a:t>
            </a:r>
            <a:r>
              <a:rPr lang="en-US" sz="2400" dirty="0">
                <a:hlinkClick r:id="rId3" action="ppaction://hlinksldjump"/>
              </a:rPr>
              <a:t> </a:t>
            </a:r>
            <a:r>
              <a:rPr lang="en-US" sz="2400" dirty="0"/>
              <a:t>to estimate the dissolved oxygen concentration on mixing.  </a:t>
            </a:r>
            <a:r>
              <a:rPr lang="en-US" sz="2400" b="1" dirty="0">
                <a:solidFill>
                  <a:srgbClr val="00B050"/>
                </a:solidFill>
                <a:hlinkClick r:id="rId4" action="ppaction://hlinksldjump"/>
              </a:rPr>
              <a:t>Intercepting the hypoxic water </a:t>
            </a:r>
            <a:r>
              <a:rPr lang="en-US" sz="2400" dirty="0"/>
              <a:t>before it reaches the main channel should be considered.</a:t>
            </a:r>
          </a:p>
          <a:p>
            <a:r>
              <a:rPr lang="en-US" sz="2400" dirty="0"/>
              <a:t>An assessment of </a:t>
            </a:r>
            <a:r>
              <a:rPr lang="en-US" sz="2400" b="1" dirty="0">
                <a:solidFill>
                  <a:srgbClr val="00B050"/>
                </a:solidFill>
                <a:hlinkClick r:id="rId5" action="ppaction://hlinksldjump"/>
              </a:rPr>
              <a:t>Intervention Options</a:t>
            </a:r>
            <a:r>
              <a:rPr lang="en-US" sz="2400" dirty="0">
                <a:hlinkClick r:id="rId5" action="ppaction://hlinksldjump"/>
              </a:rPr>
              <a:t> </a:t>
            </a:r>
            <a:r>
              <a:rPr lang="en-US" sz="2400" dirty="0"/>
              <a:t>is strongly recommended.</a:t>
            </a:r>
          </a:p>
        </p:txBody>
      </p:sp>
      <p:grpSp>
        <p:nvGrpSpPr>
          <p:cNvPr id="4" name="Group 3">
            <a:extLst>
              <a:ext uri="{FF2B5EF4-FFF2-40B4-BE49-F238E27FC236}">
                <a16:creationId xmlns:a16="http://schemas.microsoft.com/office/drawing/2014/main" id="{2333FAA5-78BA-884E-A276-7DC2E01FE67C}"/>
              </a:ext>
            </a:extLst>
          </p:cNvPr>
          <p:cNvGrpSpPr/>
          <p:nvPr/>
        </p:nvGrpSpPr>
        <p:grpSpPr>
          <a:xfrm>
            <a:off x="11354400" y="5518800"/>
            <a:ext cx="403200" cy="964800"/>
            <a:chOff x="418601" y="1690688"/>
            <a:chExt cx="1257300" cy="2252664"/>
          </a:xfrm>
        </p:grpSpPr>
        <p:sp>
          <p:nvSpPr>
            <p:cNvPr id="5" name="Rectangle 4">
              <a:extLst>
                <a:ext uri="{FF2B5EF4-FFF2-40B4-BE49-F238E27FC236}">
                  <a16:creationId xmlns:a16="http://schemas.microsoft.com/office/drawing/2014/main" id="{558FF05B-0640-FC41-AB74-CDB58E45164D}"/>
                </a:ext>
              </a:extLst>
            </p:cNvPr>
            <p:cNvSpPr/>
            <p:nvPr/>
          </p:nvSpPr>
          <p:spPr>
            <a:xfrm>
              <a:off x="418601" y="1690688"/>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Arrow Connector 5">
              <a:extLst>
                <a:ext uri="{FF2B5EF4-FFF2-40B4-BE49-F238E27FC236}">
                  <a16:creationId xmlns:a16="http://schemas.microsoft.com/office/drawing/2014/main" id="{C881F050-2360-7B46-A7EB-F3F9ABFDCF50}"/>
                </a:ext>
              </a:extLst>
            </p:cNvPr>
            <p:cNvCxnSpPr>
              <a:cxnSpLocks/>
              <a:endCxn id="5" idx="0"/>
            </p:cNvCxnSpPr>
            <p:nvPr/>
          </p:nvCxnSpPr>
          <p:spPr>
            <a:xfrm flipV="1">
              <a:off x="1047251" y="1690688"/>
              <a:ext cx="0" cy="22526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F39471EF-EB48-1046-9F04-D48A53DA9C18}"/>
                </a:ext>
              </a:extLst>
            </p:cNvPr>
            <p:cNvCxnSpPr>
              <a:cxnSpLocks/>
            </p:cNvCxnSpPr>
            <p:nvPr/>
          </p:nvCxnSpPr>
          <p:spPr>
            <a:xfrm flipH="1" flipV="1">
              <a:off x="1052484" y="2817019"/>
              <a:ext cx="623417" cy="484981"/>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8424995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6F0372-C265-BA49-B4C8-BD3E5BFEC4DC}"/>
              </a:ext>
            </a:extLst>
          </p:cNvPr>
          <p:cNvSpPr>
            <a:spLocks noGrp="1"/>
          </p:cNvSpPr>
          <p:nvPr>
            <p:ph type="title"/>
          </p:nvPr>
        </p:nvSpPr>
        <p:spPr/>
        <p:txBody>
          <a:bodyPr/>
          <a:lstStyle/>
          <a:p>
            <a:pPr algn="ctr"/>
            <a:r>
              <a:rPr lang="en-US" b="1" dirty="0"/>
              <a:t>Intervention Options: Dilution Flows</a:t>
            </a:r>
          </a:p>
        </p:txBody>
      </p:sp>
      <p:sp>
        <p:nvSpPr>
          <p:cNvPr id="3" name="TextBox 2">
            <a:extLst>
              <a:ext uri="{FF2B5EF4-FFF2-40B4-BE49-F238E27FC236}">
                <a16:creationId xmlns:a16="http://schemas.microsoft.com/office/drawing/2014/main" id="{A4E7A9D8-A865-2C4F-8AA2-00ACF020A27E}"/>
              </a:ext>
            </a:extLst>
          </p:cNvPr>
          <p:cNvSpPr txBox="1"/>
          <p:nvPr/>
        </p:nvSpPr>
        <p:spPr>
          <a:xfrm>
            <a:off x="2517124" y="1690688"/>
            <a:ext cx="7157752" cy="1754326"/>
          </a:xfrm>
          <a:prstGeom prst="rect">
            <a:avLst/>
          </a:prstGeom>
          <a:noFill/>
        </p:spPr>
        <p:txBody>
          <a:bodyPr wrap="square" rtlCol="0">
            <a:spAutoFit/>
          </a:bodyPr>
          <a:lstStyle/>
          <a:p>
            <a:pPr algn="ctr"/>
            <a:r>
              <a:rPr lang="en-US" sz="3600" dirty="0"/>
              <a:t>Is there an upstream source of water that can be released that will dilute the hypoxic inflow?  </a:t>
            </a:r>
          </a:p>
        </p:txBody>
      </p:sp>
      <p:sp>
        <p:nvSpPr>
          <p:cNvPr id="4" name="TextBox 3">
            <a:extLst>
              <a:ext uri="{FF2B5EF4-FFF2-40B4-BE49-F238E27FC236}">
                <a16:creationId xmlns:a16="http://schemas.microsoft.com/office/drawing/2014/main" id="{A311BEFA-3202-964B-AFAE-6DF93395492A}"/>
              </a:ext>
            </a:extLst>
          </p:cNvPr>
          <p:cNvSpPr txBox="1"/>
          <p:nvPr/>
        </p:nvSpPr>
        <p:spPr>
          <a:xfrm>
            <a:off x="3600000" y="4482000"/>
            <a:ext cx="804900" cy="646331"/>
          </a:xfrm>
          <a:prstGeom prst="rect">
            <a:avLst/>
          </a:prstGeom>
          <a:noFill/>
        </p:spPr>
        <p:txBody>
          <a:bodyPr wrap="none" rtlCol="0">
            <a:spAutoFit/>
          </a:bodyPr>
          <a:lstStyle/>
          <a:p>
            <a:r>
              <a:rPr lang="en-US" sz="3600" b="1" dirty="0">
                <a:hlinkClick r:id="rId2" action="ppaction://hlinksldjump"/>
              </a:rPr>
              <a:t>Yes</a:t>
            </a:r>
            <a:endParaRPr lang="en-US" sz="3600" b="1" dirty="0"/>
          </a:p>
        </p:txBody>
      </p:sp>
      <p:sp>
        <p:nvSpPr>
          <p:cNvPr id="5" name="TextBox 4">
            <a:extLst>
              <a:ext uri="{FF2B5EF4-FFF2-40B4-BE49-F238E27FC236}">
                <a16:creationId xmlns:a16="http://schemas.microsoft.com/office/drawing/2014/main" id="{4CFECAC8-A8C9-0443-85BA-2FD84E89EF12}"/>
              </a:ext>
            </a:extLst>
          </p:cNvPr>
          <p:cNvSpPr txBox="1"/>
          <p:nvPr/>
        </p:nvSpPr>
        <p:spPr>
          <a:xfrm>
            <a:off x="7804800" y="4482000"/>
            <a:ext cx="737702" cy="646331"/>
          </a:xfrm>
          <a:prstGeom prst="rect">
            <a:avLst/>
          </a:prstGeom>
          <a:noFill/>
        </p:spPr>
        <p:txBody>
          <a:bodyPr wrap="none" rtlCol="0">
            <a:spAutoFit/>
          </a:bodyPr>
          <a:lstStyle/>
          <a:p>
            <a:r>
              <a:rPr lang="en-US" sz="3600" b="1" dirty="0">
                <a:hlinkClick r:id="rId3" action="ppaction://hlinksldjump"/>
              </a:rPr>
              <a:t>No</a:t>
            </a:r>
            <a:endParaRPr lang="en-US" sz="3600" b="1" dirty="0"/>
          </a:p>
        </p:txBody>
      </p:sp>
      <p:grpSp>
        <p:nvGrpSpPr>
          <p:cNvPr id="6" name="Group 5">
            <a:extLst>
              <a:ext uri="{FF2B5EF4-FFF2-40B4-BE49-F238E27FC236}">
                <a16:creationId xmlns:a16="http://schemas.microsoft.com/office/drawing/2014/main" id="{E667DB78-EC77-4341-985D-833E1727E595}"/>
              </a:ext>
            </a:extLst>
          </p:cNvPr>
          <p:cNvGrpSpPr/>
          <p:nvPr/>
        </p:nvGrpSpPr>
        <p:grpSpPr>
          <a:xfrm>
            <a:off x="11354400" y="5518800"/>
            <a:ext cx="403200" cy="964800"/>
            <a:chOff x="418601" y="1690688"/>
            <a:chExt cx="1257300" cy="2252664"/>
          </a:xfrm>
        </p:grpSpPr>
        <p:sp>
          <p:nvSpPr>
            <p:cNvPr id="7" name="Rectangle 6">
              <a:extLst>
                <a:ext uri="{FF2B5EF4-FFF2-40B4-BE49-F238E27FC236}">
                  <a16:creationId xmlns:a16="http://schemas.microsoft.com/office/drawing/2014/main" id="{A4250FF5-168F-4D4B-8E6A-62C9FB2704B0}"/>
                </a:ext>
              </a:extLst>
            </p:cNvPr>
            <p:cNvSpPr/>
            <p:nvPr/>
          </p:nvSpPr>
          <p:spPr>
            <a:xfrm>
              <a:off x="418601" y="1690688"/>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Arrow Connector 7">
              <a:extLst>
                <a:ext uri="{FF2B5EF4-FFF2-40B4-BE49-F238E27FC236}">
                  <a16:creationId xmlns:a16="http://schemas.microsoft.com/office/drawing/2014/main" id="{598BC1F4-D686-7745-9C9D-0423BB2B69E0}"/>
                </a:ext>
              </a:extLst>
            </p:cNvPr>
            <p:cNvCxnSpPr>
              <a:cxnSpLocks/>
              <a:endCxn id="7" idx="0"/>
            </p:cNvCxnSpPr>
            <p:nvPr/>
          </p:nvCxnSpPr>
          <p:spPr>
            <a:xfrm flipV="1">
              <a:off x="1047251" y="1690688"/>
              <a:ext cx="0" cy="22526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4E86F27A-E2E4-B547-A2E9-88FD773C237C}"/>
                </a:ext>
              </a:extLst>
            </p:cNvPr>
            <p:cNvCxnSpPr>
              <a:cxnSpLocks/>
            </p:cNvCxnSpPr>
            <p:nvPr/>
          </p:nvCxnSpPr>
          <p:spPr>
            <a:xfrm flipH="1" flipV="1">
              <a:off x="1052484" y="2817019"/>
              <a:ext cx="623417" cy="484981"/>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1" name="Group 10">
            <a:extLst>
              <a:ext uri="{FF2B5EF4-FFF2-40B4-BE49-F238E27FC236}">
                <a16:creationId xmlns:a16="http://schemas.microsoft.com/office/drawing/2014/main" id="{B2F2E77D-1940-F249-AD96-6F3E872A2673}"/>
              </a:ext>
            </a:extLst>
          </p:cNvPr>
          <p:cNvGrpSpPr/>
          <p:nvPr/>
        </p:nvGrpSpPr>
        <p:grpSpPr>
          <a:xfrm>
            <a:off x="10748762" y="5518799"/>
            <a:ext cx="403200" cy="964800"/>
            <a:chOff x="418601" y="1690688"/>
            <a:chExt cx="1257300" cy="2252662"/>
          </a:xfrm>
        </p:grpSpPr>
        <p:sp>
          <p:nvSpPr>
            <p:cNvPr id="12" name="Rectangle 11">
              <a:extLst>
                <a:ext uri="{FF2B5EF4-FFF2-40B4-BE49-F238E27FC236}">
                  <a16:creationId xmlns:a16="http://schemas.microsoft.com/office/drawing/2014/main" id="{19C42878-69ED-B14B-A4E1-B92DB47846FC}"/>
                </a:ext>
              </a:extLst>
            </p:cNvPr>
            <p:cNvSpPr/>
            <p:nvPr/>
          </p:nvSpPr>
          <p:spPr>
            <a:xfrm>
              <a:off x="418601" y="1690688"/>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 name="Straight Arrow Connector 12">
              <a:extLst>
                <a:ext uri="{FF2B5EF4-FFF2-40B4-BE49-F238E27FC236}">
                  <a16:creationId xmlns:a16="http://schemas.microsoft.com/office/drawing/2014/main" id="{8EEBC305-3322-CB41-9A86-4C875AA1F6EC}"/>
                </a:ext>
              </a:extLst>
            </p:cNvPr>
            <p:cNvCxnSpPr/>
            <p:nvPr/>
          </p:nvCxnSpPr>
          <p:spPr>
            <a:xfrm flipV="1">
              <a:off x="1047251" y="2357359"/>
              <a:ext cx="0" cy="158599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4" name="Triangle 13">
              <a:extLst>
                <a:ext uri="{FF2B5EF4-FFF2-40B4-BE49-F238E27FC236}">
                  <a16:creationId xmlns:a16="http://schemas.microsoft.com/office/drawing/2014/main" id="{505CBDF1-2130-FB44-9480-0E8B4A701F33}"/>
                </a:ext>
              </a:extLst>
            </p:cNvPr>
            <p:cNvSpPr/>
            <p:nvPr/>
          </p:nvSpPr>
          <p:spPr>
            <a:xfrm rot="10800000">
              <a:off x="676315" y="1805268"/>
              <a:ext cx="741872" cy="552091"/>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Arrow Connector 14">
              <a:extLst>
                <a:ext uri="{FF2B5EF4-FFF2-40B4-BE49-F238E27FC236}">
                  <a16:creationId xmlns:a16="http://schemas.microsoft.com/office/drawing/2014/main" id="{18D15BD4-D363-9245-8CEA-921DA7901C42}"/>
                </a:ext>
              </a:extLst>
            </p:cNvPr>
            <p:cNvCxnSpPr>
              <a:cxnSpLocks/>
            </p:cNvCxnSpPr>
            <p:nvPr/>
          </p:nvCxnSpPr>
          <p:spPr>
            <a:xfrm flipH="1" flipV="1">
              <a:off x="1052484" y="2817019"/>
              <a:ext cx="623417" cy="484981"/>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6" name="Group 15">
            <a:extLst>
              <a:ext uri="{FF2B5EF4-FFF2-40B4-BE49-F238E27FC236}">
                <a16:creationId xmlns:a16="http://schemas.microsoft.com/office/drawing/2014/main" id="{0E39F18F-CD09-1A47-A6A0-D2B86A797D3E}"/>
              </a:ext>
            </a:extLst>
          </p:cNvPr>
          <p:cNvGrpSpPr/>
          <p:nvPr/>
        </p:nvGrpSpPr>
        <p:grpSpPr>
          <a:xfrm>
            <a:off x="10092013" y="5518799"/>
            <a:ext cx="403200" cy="964800"/>
            <a:chOff x="435535" y="2194144"/>
            <a:chExt cx="1262114" cy="2252664"/>
          </a:xfrm>
        </p:grpSpPr>
        <p:sp>
          <p:nvSpPr>
            <p:cNvPr id="17" name="Rectangle 16">
              <a:extLst>
                <a:ext uri="{FF2B5EF4-FFF2-40B4-BE49-F238E27FC236}">
                  <a16:creationId xmlns:a16="http://schemas.microsoft.com/office/drawing/2014/main" id="{B18BB3E9-7FF3-F24E-8BC3-8C013334C5A3}"/>
                </a:ext>
              </a:extLst>
            </p:cNvPr>
            <p:cNvSpPr/>
            <p:nvPr/>
          </p:nvSpPr>
          <p:spPr>
            <a:xfrm>
              <a:off x="435535" y="2194144"/>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8" name="Straight Arrow Connector 17">
              <a:extLst>
                <a:ext uri="{FF2B5EF4-FFF2-40B4-BE49-F238E27FC236}">
                  <a16:creationId xmlns:a16="http://schemas.microsoft.com/office/drawing/2014/main" id="{4AB42610-FCEA-BB42-9253-1D8DD4E91100}"/>
                </a:ext>
              </a:extLst>
            </p:cNvPr>
            <p:cNvCxnSpPr>
              <a:cxnSpLocks/>
              <a:endCxn id="17" idx="0"/>
            </p:cNvCxnSpPr>
            <p:nvPr/>
          </p:nvCxnSpPr>
          <p:spPr>
            <a:xfrm flipV="1">
              <a:off x="1064185" y="2194144"/>
              <a:ext cx="0" cy="22526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828C0D12-46CA-B54F-BC27-CADE12064D91}"/>
                </a:ext>
              </a:extLst>
            </p:cNvPr>
            <p:cNvCxnSpPr>
              <a:cxnSpLocks/>
            </p:cNvCxnSpPr>
            <p:nvPr/>
          </p:nvCxnSpPr>
          <p:spPr>
            <a:xfrm flipH="1" flipV="1">
              <a:off x="1069418" y="3320475"/>
              <a:ext cx="623417" cy="484981"/>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0" name="Rectangle 19">
              <a:extLst>
                <a:ext uri="{FF2B5EF4-FFF2-40B4-BE49-F238E27FC236}">
                  <a16:creationId xmlns:a16="http://schemas.microsoft.com/office/drawing/2014/main" id="{96C0B097-E2BE-9847-8B08-89A3024A029C}"/>
                </a:ext>
              </a:extLst>
            </p:cNvPr>
            <p:cNvSpPr/>
            <p:nvPr/>
          </p:nvSpPr>
          <p:spPr>
            <a:xfrm>
              <a:off x="1381126" y="3401010"/>
              <a:ext cx="316523" cy="404446"/>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374D9940-C63B-C047-98B6-16B00E686E93}"/>
              </a:ext>
            </a:extLst>
          </p:cNvPr>
          <p:cNvGrpSpPr/>
          <p:nvPr/>
        </p:nvGrpSpPr>
        <p:grpSpPr>
          <a:xfrm>
            <a:off x="9465958" y="5518799"/>
            <a:ext cx="403200" cy="964800"/>
            <a:chOff x="435535" y="2194143"/>
            <a:chExt cx="1262114" cy="2252665"/>
          </a:xfrm>
        </p:grpSpPr>
        <p:grpSp>
          <p:nvGrpSpPr>
            <p:cNvPr id="22" name="Group 21">
              <a:extLst>
                <a:ext uri="{FF2B5EF4-FFF2-40B4-BE49-F238E27FC236}">
                  <a16:creationId xmlns:a16="http://schemas.microsoft.com/office/drawing/2014/main" id="{B571C650-3B15-1649-9BB0-7AC15A8E8914}"/>
                </a:ext>
              </a:extLst>
            </p:cNvPr>
            <p:cNvGrpSpPr/>
            <p:nvPr/>
          </p:nvGrpSpPr>
          <p:grpSpPr>
            <a:xfrm>
              <a:off x="435535" y="2194144"/>
              <a:ext cx="1262114" cy="2252664"/>
              <a:chOff x="435535" y="2194144"/>
              <a:chExt cx="1262114" cy="2252664"/>
            </a:xfrm>
          </p:grpSpPr>
          <p:sp>
            <p:nvSpPr>
              <p:cNvPr id="24" name="Rectangle 23">
                <a:extLst>
                  <a:ext uri="{FF2B5EF4-FFF2-40B4-BE49-F238E27FC236}">
                    <a16:creationId xmlns:a16="http://schemas.microsoft.com/office/drawing/2014/main" id="{13C7C9DE-A5C7-5542-96FD-DCDE8DEACE84}"/>
                  </a:ext>
                </a:extLst>
              </p:cNvPr>
              <p:cNvSpPr/>
              <p:nvPr/>
            </p:nvSpPr>
            <p:spPr>
              <a:xfrm>
                <a:off x="435535" y="2194144"/>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5" name="Straight Arrow Connector 24">
                <a:extLst>
                  <a:ext uri="{FF2B5EF4-FFF2-40B4-BE49-F238E27FC236}">
                    <a16:creationId xmlns:a16="http://schemas.microsoft.com/office/drawing/2014/main" id="{253EA517-AC70-BE4D-952B-C835154773BC}"/>
                  </a:ext>
                </a:extLst>
              </p:cNvPr>
              <p:cNvCxnSpPr>
                <a:cxnSpLocks/>
              </p:cNvCxnSpPr>
              <p:nvPr/>
            </p:nvCxnSpPr>
            <p:spPr>
              <a:xfrm flipV="1">
                <a:off x="1064185" y="2746236"/>
                <a:ext cx="0" cy="170057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310E31E2-D88D-484A-924E-271480AD15D1}"/>
                  </a:ext>
                </a:extLst>
              </p:cNvPr>
              <p:cNvCxnSpPr>
                <a:cxnSpLocks/>
              </p:cNvCxnSpPr>
              <p:nvPr/>
            </p:nvCxnSpPr>
            <p:spPr>
              <a:xfrm flipH="1" flipV="1">
                <a:off x="1069418" y="3320475"/>
                <a:ext cx="623417" cy="484981"/>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7" name="Rectangle 26">
                <a:extLst>
                  <a:ext uri="{FF2B5EF4-FFF2-40B4-BE49-F238E27FC236}">
                    <a16:creationId xmlns:a16="http://schemas.microsoft.com/office/drawing/2014/main" id="{312BDF5A-A625-4D47-85B5-ADB8391224F1}"/>
                  </a:ext>
                </a:extLst>
              </p:cNvPr>
              <p:cNvSpPr/>
              <p:nvPr/>
            </p:nvSpPr>
            <p:spPr>
              <a:xfrm>
                <a:off x="1381126" y="3401010"/>
                <a:ext cx="316523" cy="404446"/>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3" name="Triangle 22">
              <a:extLst>
                <a:ext uri="{FF2B5EF4-FFF2-40B4-BE49-F238E27FC236}">
                  <a16:creationId xmlns:a16="http://schemas.microsoft.com/office/drawing/2014/main" id="{E5C24947-E938-D94E-A6C4-1B6F393B58E0}"/>
                </a:ext>
              </a:extLst>
            </p:cNvPr>
            <p:cNvSpPr/>
            <p:nvPr/>
          </p:nvSpPr>
          <p:spPr>
            <a:xfrm rot="10800000">
              <a:off x="693249" y="2194143"/>
              <a:ext cx="741872" cy="552091"/>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76022708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615E31B-F098-AC4E-8981-0202454FE29E}"/>
              </a:ext>
            </a:extLst>
          </p:cNvPr>
          <p:cNvSpPr>
            <a:spLocks noGrp="1"/>
          </p:cNvSpPr>
          <p:nvPr>
            <p:ph type="title"/>
          </p:nvPr>
        </p:nvSpPr>
        <p:spPr/>
        <p:txBody>
          <a:bodyPr/>
          <a:lstStyle/>
          <a:p>
            <a:pPr algn="ctr"/>
            <a:r>
              <a:rPr lang="en-US" b="1" dirty="0"/>
              <a:t>Intervention Options: Intercepting the hypoxic flow front</a:t>
            </a:r>
          </a:p>
        </p:txBody>
      </p:sp>
      <p:sp>
        <p:nvSpPr>
          <p:cNvPr id="5" name="TextBox 4">
            <a:extLst>
              <a:ext uri="{FF2B5EF4-FFF2-40B4-BE49-F238E27FC236}">
                <a16:creationId xmlns:a16="http://schemas.microsoft.com/office/drawing/2014/main" id="{B6630556-9E32-B547-AE21-9A73437095D0}"/>
              </a:ext>
            </a:extLst>
          </p:cNvPr>
          <p:cNvSpPr txBox="1"/>
          <p:nvPr/>
        </p:nvSpPr>
        <p:spPr>
          <a:xfrm>
            <a:off x="2171700" y="1690688"/>
            <a:ext cx="8193670" cy="2308324"/>
          </a:xfrm>
          <a:prstGeom prst="rect">
            <a:avLst/>
          </a:prstGeom>
          <a:noFill/>
        </p:spPr>
        <p:txBody>
          <a:bodyPr wrap="square" rtlCol="0">
            <a:spAutoFit/>
          </a:bodyPr>
          <a:lstStyle/>
          <a:p>
            <a:pPr algn="ctr"/>
            <a:r>
              <a:rPr lang="en-US" sz="3600" dirty="0"/>
              <a:t>Is there enough water-pump capacity along the river reach to effectively </a:t>
            </a:r>
          </a:p>
          <a:p>
            <a:pPr algn="ctr"/>
            <a:r>
              <a:rPr lang="en-US" sz="3600" dirty="0"/>
              <a:t>remove the first two days of flow along the reach?*  </a:t>
            </a:r>
          </a:p>
        </p:txBody>
      </p:sp>
      <p:sp>
        <p:nvSpPr>
          <p:cNvPr id="6" name="TextBox 5">
            <a:extLst>
              <a:ext uri="{FF2B5EF4-FFF2-40B4-BE49-F238E27FC236}">
                <a16:creationId xmlns:a16="http://schemas.microsoft.com/office/drawing/2014/main" id="{8649906D-AEC3-1841-A080-DC022DD06AC3}"/>
              </a:ext>
            </a:extLst>
          </p:cNvPr>
          <p:cNvSpPr txBox="1"/>
          <p:nvPr/>
        </p:nvSpPr>
        <p:spPr>
          <a:xfrm>
            <a:off x="3600000" y="4483100"/>
            <a:ext cx="804900" cy="646331"/>
          </a:xfrm>
          <a:prstGeom prst="rect">
            <a:avLst/>
          </a:prstGeom>
          <a:noFill/>
        </p:spPr>
        <p:txBody>
          <a:bodyPr wrap="none" rtlCol="0">
            <a:spAutoFit/>
          </a:bodyPr>
          <a:lstStyle/>
          <a:p>
            <a:r>
              <a:rPr lang="en-US" sz="3600" b="1" dirty="0">
                <a:solidFill>
                  <a:srgbClr val="00B050"/>
                </a:solidFill>
                <a:hlinkClick r:id="rId2" action="ppaction://hlinksldjump"/>
              </a:rPr>
              <a:t>Yes</a:t>
            </a:r>
            <a:endParaRPr lang="en-US" sz="3600" b="1" dirty="0">
              <a:solidFill>
                <a:srgbClr val="00B050"/>
              </a:solidFill>
            </a:endParaRPr>
          </a:p>
        </p:txBody>
      </p:sp>
      <p:sp>
        <p:nvSpPr>
          <p:cNvPr id="7" name="TextBox 6">
            <a:extLst>
              <a:ext uri="{FF2B5EF4-FFF2-40B4-BE49-F238E27FC236}">
                <a16:creationId xmlns:a16="http://schemas.microsoft.com/office/drawing/2014/main" id="{FD68E36D-1FD9-AD4D-A39A-E06496749E88}"/>
              </a:ext>
            </a:extLst>
          </p:cNvPr>
          <p:cNvSpPr txBox="1"/>
          <p:nvPr/>
        </p:nvSpPr>
        <p:spPr>
          <a:xfrm>
            <a:off x="7804600" y="4483099"/>
            <a:ext cx="737702" cy="646331"/>
          </a:xfrm>
          <a:prstGeom prst="rect">
            <a:avLst/>
          </a:prstGeom>
          <a:noFill/>
        </p:spPr>
        <p:txBody>
          <a:bodyPr wrap="none" rtlCol="0">
            <a:spAutoFit/>
          </a:bodyPr>
          <a:lstStyle/>
          <a:p>
            <a:r>
              <a:rPr lang="en-US" sz="3600" b="1" dirty="0">
                <a:solidFill>
                  <a:srgbClr val="00B050"/>
                </a:solidFill>
                <a:hlinkClick r:id="rId3" action="ppaction://hlinksldjump"/>
              </a:rPr>
              <a:t>No</a:t>
            </a:r>
            <a:endParaRPr lang="en-US" sz="3600" b="1" dirty="0">
              <a:solidFill>
                <a:srgbClr val="00B050"/>
              </a:solidFill>
            </a:endParaRPr>
          </a:p>
        </p:txBody>
      </p:sp>
      <p:sp>
        <p:nvSpPr>
          <p:cNvPr id="8" name="TextBox 7">
            <a:extLst>
              <a:ext uri="{FF2B5EF4-FFF2-40B4-BE49-F238E27FC236}">
                <a16:creationId xmlns:a16="http://schemas.microsoft.com/office/drawing/2014/main" id="{385A40E6-4905-CA43-A133-49EF8EA6FC17}"/>
              </a:ext>
            </a:extLst>
          </p:cNvPr>
          <p:cNvSpPr txBox="1"/>
          <p:nvPr/>
        </p:nvSpPr>
        <p:spPr>
          <a:xfrm>
            <a:off x="92848" y="5518799"/>
            <a:ext cx="8080603" cy="923330"/>
          </a:xfrm>
          <a:prstGeom prst="rect">
            <a:avLst/>
          </a:prstGeom>
          <a:noFill/>
        </p:spPr>
        <p:txBody>
          <a:bodyPr wrap="square" rtlCol="0">
            <a:spAutoFit/>
          </a:bodyPr>
          <a:lstStyle/>
          <a:p>
            <a:r>
              <a:rPr lang="en-US" dirty="0"/>
              <a:t>*As an indication, a single 12” irrigation pump can displace something of the order of 10ML/day.  In most circumstances the pumping option is probably limited to total flows of less than about 200 ML/day.</a:t>
            </a:r>
          </a:p>
        </p:txBody>
      </p:sp>
      <p:grpSp>
        <p:nvGrpSpPr>
          <p:cNvPr id="9" name="Group 8">
            <a:extLst>
              <a:ext uri="{FF2B5EF4-FFF2-40B4-BE49-F238E27FC236}">
                <a16:creationId xmlns:a16="http://schemas.microsoft.com/office/drawing/2014/main" id="{7488A22A-D162-284D-B8E8-85C23ADBD396}"/>
              </a:ext>
            </a:extLst>
          </p:cNvPr>
          <p:cNvGrpSpPr/>
          <p:nvPr/>
        </p:nvGrpSpPr>
        <p:grpSpPr>
          <a:xfrm>
            <a:off x="11354400" y="5518800"/>
            <a:ext cx="403200" cy="964800"/>
            <a:chOff x="418601" y="1690688"/>
            <a:chExt cx="1257300" cy="2252664"/>
          </a:xfrm>
        </p:grpSpPr>
        <p:sp>
          <p:nvSpPr>
            <p:cNvPr id="10" name="Rectangle 9">
              <a:extLst>
                <a:ext uri="{FF2B5EF4-FFF2-40B4-BE49-F238E27FC236}">
                  <a16:creationId xmlns:a16="http://schemas.microsoft.com/office/drawing/2014/main" id="{3F4BF798-CBCF-4C45-A799-28313CCBD0E9}"/>
                </a:ext>
              </a:extLst>
            </p:cNvPr>
            <p:cNvSpPr/>
            <p:nvPr/>
          </p:nvSpPr>
          <p:spPr>
            <a:xfrm>
              <a:off x="418601" y="1690688"/>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 name="Straight Arrow Connector 10">
              <a:extLst>
                <a:ext uri="{FF2B5EF4-FFF2-40B4-BE49-F238E27FC236}">
                  <a16:creationId xmlns:a16="http://schemas.microsoft.com/office/drawing/2014/main" id="{28F6A844-FCF7-EB4E-9960-33FEB8752AC8}"/>
                </a:ext>
              </a:extLst>
            </p:cNvPr>
            <p:cNvCxnSpPr>
              <a:cxnSpLocks/>
              <a:endCxn id="10" idx="0"/>
            </p:cNvCxnSpPr>
            <p:nvPr/>
          </p:nvCxnSpPr>
          <p:spPr>
            <a:xfrm flipV="1">
              <a:off x="1047251" y="1690688"/>
              <a:ext cx="0" cy="22526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28255798-0B67-1740-9BEC-5A3CC1055F20}"/>
                </a:ext>
              </a:extLst>
            </p:cNvPr>
            <p:cNvCxnSpPr>
              <a:cxnSpLocks/>
            </p:cNvCxnSpPr>
            <p:nvPr/>
          </p:nvCxnSpPr>
          <p:spPr>
            <a:xfrm flipH="1" flipV="1">
              <a:off x="1052484" y="2817019"/>
              <a:ext cx="623417" cy="484981"/>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3" name="Group 12">
            <a:extLst>
              <a:ext uri="{FF2B5EF4-FFF2-40B4-BE49-F238E27FC236}">
                <a16:creationId xmlns:a16="http://schemas.microsoft.com/office/drawing/2014/main" id="{2B25019B-2E41-3240-A968-136FB095FD2E}"/>
              </a:ext>
            </a:extLst>
          </p:cNvPr>
          <p:cNvGrpSpPr/>
          <p:nvPr/>
        </p:nvGrpSpPr>
        <p:grpSpPr>
          <a:xfrm>
            <a:off x="10728344" y="5518799"/>
            <a:ext cx="403200" cy="964800"/>
            <a:chOff x="418601" y="1690688"/>
            <a:chExt cx="1257300" cy="2252662"/>
          </a:xfrm>
        </p:grpSpPr>
        <p:sp>
          <p:nvSpPr>
            <p:cNvPr id="14" name="Rectangle 13">
              <a:extLst>
                <a:ext uri="{FF2B5EF4-FFF2-40B4-BE49-F238E27FC236}">
                  <a16:creationId xmlns:a16="http://schemas.microsoft.com/office/drawing/2014/main" id="{168BECD8-9931-7640-96BF-D8B56490B58B}"/>
                </a:ext>
              </a:extLst>
            </p:cNvPr>
            <p:cNvSpPr/>
            <p:nvPr/>
          </p:nvSpPr>
          <p:spPr>
            <a:xfrm>
              <a:off x="418601" y="1690688"/>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 name="Straight Arrow Connector 14">
              <a:extLst>
                <a:ext uri="{FF2B5EF4-FFF2-40B4-BE49-F238E27FC236}">
                  <a16:creationId xmlns:a16="http://schemas.microsoft.com/office/drawing/2014/main" id="{6B0D1BB0-59F8-8340-AA02-4F15208B87BE}"/>
                </a:ext>
              </a:extLst>
            </p:cNvPr>
            <p:cNvCxnSpPr/>
            <p:nvPr/>
          </p:nvCxnSpPr>
          <p:spPr>
            <a:xfrm flipV="1">
              <a:off x="1047251" y="2357359"/>
              <a:ext cx="0" cy="158599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6" name="Triangle 15">
              <a:extLst>
                <a:ext uri="{FF2B5EF4-FFF2-40B4-BE49-F238E27FC236}">
                  <a16:creationId xmlns:a16="http://schemas.microsoft.com/office/drawing/2014/main" id="{2C79C905-7048-8C40-8B46-FEAC32F0F7D2}"/>
                </a:ext>
              </a:extLst>
            </p:cNvPr>
            <p:cNvSpPr/>
            <p:nvPr/>
          </p:nvSpPr>
          <p:spPr>
            <a:xfrm rot="10800000">
              <a:off x="676315" y="1805268"/>
              <a:ext cx="741872" cy="552091"/>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Arrow Connector 16">
              <a:extLst>
                <a:ext uri="{FF2B5EF4-FFF2-40B4-BE49-F238E27FC236}">
                  <a16:creationId xmlns:a16="http://schemas.microsoft.com/office/drawing/2014/main" id="{E366B353-0769-D24D-929F-BD54E34F6B04}"/>
                </a:ext>
              </a:extLst>
            </p:cNvPr>
            <p:cNvCxnSpPr>
              <a:cxnSpLocks/>
            </p:cNvCxnSpPr>
            <p:nvPr/>
          </p:nvCxnSpPr>
          <p:spPr>
            <a:xfrm flipH="1" flipV="1">
              <a:off x="1052484" y="2817019"/>
              <a:ext cx="623417" cy="484981"/>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8" name="Group 17">
            <a:extLst>
              <a:ext uri="{FF2B5EF4-FFF2-40B4-BE49-F238E27FC236}">
                <a16:creationId xmlns:a16="http://schemas.microsoft.com/office/drawing/2014/main" id="{6492AD31-C99A-2740-A298-3BA0CA9E29A3}"/>
              </a:ext>
            </a:extLst>
          </p:cNvPr>
          <p:cNvGrpSpPr/>
          <p:nvPr/>
        </p:nvGrpSpPr>
        <p:grpSpPr>
          <a:xfrm>
            <a:off x="10102289" y="5518799"/>
            <a:ext cx="403200" cy="964800"/>
            <a:chOff x="452467" y="2220821"/>
            <a:chExt cx="1257300" cy="2252664"/>
          </a:xfrm>
        </p:grpSpPr>
        <p:grpSp>
          <p:nvGrpSpPr>
            <p:cNvPr id="19" name="Group 18">
              <a:extLst>
                <a:ext uri="{FF2B5EF4-FFF2-40B4-BE49-F238E27FC236}">
                  <a16:creationId xmlns:a16="http://schemas.microsoft.com/office/drawing/2014/main" id="{D17FE724-367D-0645-A4A8-7C64871662E9}"/>
                </a:ext>
              </a:extLst>
            </p:cNvPr>
            <p:cNvGrpSpPr/>
            <p:nvPr/>
          </p:nvGrpSpPr>
          <p:grpSpPr>
            <a:xfrm>
              <a:off x="452467" y="2220821"/>
              <a:ext cx="1257300" cy="2252664"/>
              <a:chOff x="418601" y="1690688"/>
              <a:chExt cx="1257300" cy="2252664"/>
            </a:xfrm>
          </p:grpSpPr>
          <p:sp>
            <p:nvSpPr>
              <p:cNvPr id="22" name="Rectangle 21">
                <a:extLst>
                  <a:ext uri="{FF2B5EF4-FFF2-40B4-BE49-F238E27FC236}">
                    <a16:creationId xmlns:a16="http://schemas.microsoft.com/office/drawing/2014/main" id="{7EA02DFA-78FD-244B-A7FE-00E27498D2EF}"/>
                  </a:ext>
                </a:extLst>
              </p:cNvPr>
              <p:cNvSpPr/>
              <p:nvPr/>
            </p:nvSpPr>
            <p:spPr>
              <a:xfrm>
                <a:off x="418601" y="1690688"/>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3" name="Straight Arrow Connector 22">
                <a:extLst>
                  <a:ext uri="{FF2B5EF4-FFF2-40B4-BE49-F238E27FC236}">
                    <a16:creationId xmlns:a16="http://schemas.microsoft.com/office/drawing/2014/main" id="{D20783B7-6E82-F44B-B77A-982E3B8BFDE0}"/>
                  </a:ext>
                </a:extLst>
              </p:cNvPr>
              <p:cNvCxnSpPr>
                <a:cxnSpLocks/>
                <a:endCxn id="22" idx="0"/>
              </p:cNvCxnSpPr>
              <p:nvPr/>
            </p:nvCxnSpPr>
            <p:spPr>
              <a:xfrm flipV="1">
                <a:off x="1047251" y="1690688"/>
                <a:ext cx="0" cy="2252664"/>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20" name="Oval 19">
              <a:extLst>
                <a:ext uri="{FF2B5EF4-FFF2-40B4-BE49-F238E27FC236}">
                  <a16:creationId xmlns:a16="http://schemas.microsoft.com/office/drawing/2014/main" id="{6D41D761-C531-A941-8570-AA1558142882}"/>
                </a:ext>
              </a:extLst>
            </p:cNvPr>
            <p:cNvSpPr/>
            <p:nvPr/>
          </p:nvSpPr>
          <p:spPr>
            <a:xfrm>
              <a:off x="833467" y="3578133"/>
              <a:ext cx="495300" cy="2921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riangle 20">
              <a:extLst>
                <a:ext uri="{FF2B5EF4-FFF2-40B4-BE49-F238E27FC236}">
                  <a16:creationId xmlns:a16="http://schemas.microsoft.com/office/drawing/2014/main" id="{44409C97-E736-F44C-B518-8AFFD0BAC598}"/>
                </a:ext>
              </a:extLst>
            </p:cNvPr>
            <p:cNvSpPr/>
            <p:nvPr/>
          </p:nvSpPr>
          <p:spPr>
            <a:xfrm rot="10800000">
              <a:off x="771824" y="2676215"/>
              <a:ext cx="618586" cy="42456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4" name="Group 23">
            <a:extLst>
              <a:ext uri="{FF2B5EF4-FFF2-40B4-BE49-F238E27FC236}">
                <a16:creationId xmlns:a16="http://schemas.microsoft.com/office/drawing/2014/main" id="{780C98AB-F64D-9846-A0E9-E3424CFBF9C8}"/>
              </a:ext>
            </a:extLst>
          </p:cNvPr>
          <p:cNvGrpSpPr/>
          <p:nvPr/>
        </p:nvGrpSpPr>
        <p:grpSpPr>
          <a:xfrm>
            <a:off x="9476234" y="5518799"/>
            <a:ext cx="403200" cy="964800"/>
            <a:chOff x="435535" y="2194144"/>
            <a:chExt cx="1262114" cy="2252664"/>
          </a:xfrm>
        </p:grpSpPr>
        <p:sp>
          <p:nvSpPr>
            <p:cNvPr id="25" name="Rectangle 24">
              <a:extLst>
                <a:ext uri="{FF2B5EF4-FFF2-40B4-BE49-F238E27FC236}">
                  <a16:creationId xmlns:a16="http://schemas.microsoft.com/office/drawing/2014/main" id="{53A00C42-4494-2341-90E5-B57B065D8B19}"/>
                </a:ext>
              </a:extLst>
            </p:cNvPr>
            <p:cNvSpPr/>
            <p:nvPr/>
          </p:nvSpPr>
          <p:spPr>
            <a:xfrm>
              <a:off x="435535" y="2194144"/>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6" name="Straight Arrow Connector 25">
              <a:extLst>
                <a:ext uri="{FF2B5EF4-FFF2-40B4-BE49-F238E27FC236}">
                  <a16:creationId xmlns:a16="http://schemas.microsoft.com/office/drawing/2014/main" id="{5FE6C9E1-3B54-4744-9066-DA6C785E2390}"/>
                </a:ext>
              </a:extLst>
            </p:cNvPr>
            <p:cNvCxnSpPr>
              <a:cxnSpLocks/>
              <a:endCxn id="25" idx="0"/>
            </p:cNvCxnSpPr>
            <p:nvPr/>
          </p:nvCxnSpPr>
          <p:spPr>
            <a:xfrm flipV="1">
              <a:off x="1064185" y="2194144"/>
              <a:ext cx="0" cy="22526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58D0E59F-665B-3047-96C3-1977F8BFCFFE}"/>
                </a:ext>
              </a:extLst>
            </p:cNvPr>
            <p:cNvCxnSpPr>
              <a:cxnSpLocks/>
            </p:cNvCxnSpPr>
            <p:nvPr/>
          </p:nvCxnSpPr>
          <p:spPr>
            <a:xfrm flipH="1" flipV="1">
              <a:off x="1069418" y="3320475"/>
              <a:ext cx="623417" cy="484981"/>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8" name="Rectangle 27">
              <a:extLst>
                <a:ext uri="{FF2B5EF4-FFF2-40B4-BE49-F238E27FC236}">
                  <a16:creationId xmlns:a16="http://schemas.microsoft.com/office/drawing/2014/main" id="{A883CB0D-85DA-864C-BF40-622FB023ACF8}"/>
                </a:ext>
              </a:extLst>
            </p:cNvPr>
            <p:cNvSpPr/>
            <p:nvPr/>
          </p:nvSpPr>
          <p:spPr>
            <a:xfrm>
              <a:off x="1381126" y="3401010"/>
              <a:ext cx="316523" cy="404446"/>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0" name="Group 29">
            <a:extLst>
              <a:ext uri="{FF2B5EF4-FFF2-40B4-BE49-F238E27FC236}">
                <a16:creationId xmlns:a16="http://schemas.microsoft.com/office/drawing/2014/main" id="{EF528FB1-2806-8C4F-92AB-AE6CF0C59F9B}"/>
              </a:ext>
            </a:extLst>
          </p:cNvPr>
          <p:cNvGrpSpPr/>
          <p:nvPr/>
        </p:nvGrpSpPr>
        <p:grpSpPr>
          <a:xfrm>
            <a:off x="8850179" y="5518799"/>
            <a:ext cx="403200" cy="964800"/>
            <a:chOff x="435535" y="2194143"/>
            <a:chExt cx="1262114" cy="2252665"/>
          </a:xfrm>
        </p:grpSpPr>
        <p:grpSp>
          <p:nvGrpSpPr>
            <p:cNvPr id="31" name="Group 30">
              <a:extLst>
                <a:ext uri="{FF2B5EF4-FFF2-40B4-BE49-F238E27FC236}">
                  <a16:creationId xmlns:a16="http://schemas.microsoft.com/office/drawing/2014/main" id="{4845CCFF-E672-8244-894F-362B155AEFEB}"/>
                </a:ext>
              </a:extLst>
            </p:cNvPr>
            <p:cNvGrpSpPr/>
            <p:nvPr/>
          </p:nvGrpSpPr>
          <p:grpSpPr>
            <a:xfrm>
              <a:off x="435535" y="2194144"/>
              <a:ext cx="1262114" cy="2252664"/>
              <a:chOff x="435535" y="2194144"/>
              <a:chExt cx="1262114" cy="2252664"/>
            </a:xfrm>
          </p:grpSpPr>
          <p:sp>
            <p:nvSpPr>
              <p:cNvPr id="33" name="Rectangle 32">
                <a:extLst>
                  <a:ext uri="{FF2B5EF4-FFF2-40B4-BE49-F238E27FC236}">
                    <a16:creationId xmlns:a16="http://schemas.microsoft.com/office/drawing/2014/main" id="{F8DA033D-850A-FA42-A981-8F5750E39CA5}"/>
                  </a:ext>
                </a:extLst>
              </p:cNvPr>
              <p:cNvSpPr/>
              <p:nvPr/>
            </p:nvSpPr>
            <p:spPr>
              <a:xfrm>
                <a:off x="435535" y="2194144"/>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4" name="Straight Arrow Connector 33">
                <a:extLst>
                  <a:ext uri="{FF2B5EF4-FFF2-40B4-BE49-F238E27FC236}">
                    <a16:creationId xmlns:a16="http://schemas.microsoft.com/office/drawing/2014/main" id="{A081B86B-382C-EE41-9C4B-5B784770CFA6}"/>
                  </a:ext>
                </a:extLst>
              </p:cNvPr>
              <p:cNvCxnSpPr>
                <a:cxnSpLocks/>
              </p:cNvCxnSpPr>
              <p:nvPr/>
            </p:nvCxnSpPr>
            <p:spPr>
              <a:xfrm flipV="1">
                <a:off x="1064185" y="2746236"/>
                <a:ext cx="0" cy="170057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766363A5-6008-FA4D-BF5F-16C4107ACD41}"/>
                  </a:ext>
                </a:extLst>
              </p:cNvPr>
              <p:cNvCxnSpPr>
                <a:cxnSpLocks/>
              </p:cNvCxnSpPr>
              <p:nvPr/>
            </p:nvCxnSpPr>
            <p:spPr>
              <a:xfrm flipH="1" flipV="1">
                <a:off x="1069418" y="3320475"/>
                <a:ext cx="623417" cy="484981"/>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6" name="Rectangle 35">
                <a:extLst>
                  <a:ext uri="{FF2B5EF4-FFF2-40B4-BE49-F238E27FC236}">
                    <a16:creationId xmlns:a16="http://schemas.microsoft.com/office/drawing/2014/main" id="{C5D398B2-507D-BB4C-99A7-3A8F34F54AF9}"/>
                  </a:ext>
                </a:extLst>
              </p:cNvPr>
              <p:cNvSpPr/>
              <p:nvPr/>
            </p:nvSpPr>
            <p:spPr>
              <a:xfrm>
                <a:off x="1381126" y="3401010"/>
                <a:ext cx="316523" cy="404446"/>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2" name="Triangle 31">
              <a:extLst>
                <a:ext uri="{FF2B5EF4-FFF2-40B4-BE49-F238E27FC236}">
                  <a16:creationId xmlns:a16="http://schemas.microsoft.com/office/drawing/2014/main" id="{EF4C92C4-71DB-CD45-B65C-B8D0AF71804F}"/>
                </a:ext>
              </a:extLst>
            </p:cNvPr>
            <p:cNvSpPr/>
            <p:nvPr/>
          </p:nvSpPr>
          <p:spPr>
            <a:xfrm rot="10800000">
              <a:off x="693249" y="2194143"/>
              <a:ext cx="741872" cy="552091"/>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40200243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3F0851-3F97-2C47-9BC6-FD505A46DC3B}"/>
              </a:ext>
            </a:extLst>
          </p:cNvPr>
          <p:cNvSpPr>
            <a:spLocks noGrp="1"/>
          </p:cNvSpPr>
          <p:nvPr>
            <p:ph type="title"/>
          </p:nvPr>
        </p:nvSpPr>
        <p:spPr/>
        <p:txBody>
          <a:bodyPr/>
          <a:lstStyle/>
          <a:p>
            <a:pPr algn="ctr"/>
            <a:r>
              <a:rPr lang="en-US" b="1" dirty="0"/>
              <a:t>Using Irrigation Infrastructure</a:t>
            </a:r>
          </a:p>
        </p:txBody>
      </p:sp>
      <p:sp>
        <p:nvSpPr>
          <p:cNvPr id="5" name="Content Placeholder 4">
            <a:extLst>
              <a:ext uri="{FF2B5EF4-FFF2-40B4-BE49-F238E27FC236}">
                <a16:creationId xmlns:a16="http://schemas.microsoft.com/office/drawing/2014/main" id="{6AAD7486-46AC-544A-817D-53297559F916}"/>
              </a:ext>
            </a:extLst>
          </p:cNvPr>
          <p:cNvSpPr>
            <a:spLocks noGrp="1"/>
          </p:cNvSpPr>
          <p:nvPr>
            <p:ph idx="1"/>
          </p:nvPr>
        </p:nvSpPr>
        <p:spPr/>
        <p:txBody>
          <a:bodyPr>
            <a:normAutofit/>
          </a:bodyPr>
          <a:lstStyle/>
          <a:p>
            <a:r>
              <a:rPr lang="en-US" sz="2400" dirty="0"/>
              <a:t>In this approach the hypoxic flow front is pumped out of channel. </a:t>
            </a:r>
          </a:p>
          <a:p>
            <a:r>
              <a:rPr lang="en-US" sz="2400" dirty="0"/>
              <a:t>Once the dissolved oxygen concentration in the water at the flow front reaches 4- 6 mg/L, pumping ceases and the flow front is allowed to pass downstream.</a:t>
            </a:r>
          </a:p>
          <a:p>
            <a:r>
              <a:rPr lang="en-US" sz="2400" dirty="0"/>
              <a:t>In flows going down previously dry channels, more than one point of intervention may be necessary, as the flow front may once more become hypoxic.</a:t>
            </a:r>
          </a:p>
          <a:p>
            <a:r>
              <a:rPr lang="en-US" sz="2400" dirty="0"/>
              <a:t>Ideally, appropriate sites are identified, and arrangements are made to use the irrigation infrastructure as a contingency, well before it is needed.</a:t>
            </a:r>
          </a:p>
          <a:p>
            <a:r>
              <a:rPr lang="en-US" sz="2400" dirty="0"/>
              <a:t>It is likely that regulatory approval will need to be arranged to harvest the flow front.</a:t>
            </a:r>
          </a:p>
        </p:txBody>
      </p:sp>
      <p:sp>
        <p:nvSpPr>
          <p:cNvPr id="6" name="TextBox 5">
            <a:extLst>
              <a:ext uri="{FF2B5EF4-FFF2-40B4-BE49-F238E27FC236}">
                <a16:creationId xmlns:a16="http://schemas.microsoft.com/office/drawing/2014/main" id="{93387FF1-9AA9-DE41-8360-95B90A6570A6}"/>
              </a:ext>
            </a:extLst>
          </p:cNvPr>
          <p:cNvSpPr txBox="1"/>
          <p:nvPr/>
        </p:nvSpPr>
        <p:spPr>
          <a:xfrm>
            <a:off x="3695471" y="5618488"/>
            <a:ext cx="4801058" cy="461665"/>
          </a:xfrm>
          <a:prstGeom prst="rect">
            <a:avLst/>
          </a:prstGeom>
          <a:noFill/>
        </p:spPr>
        <p:txBody>
          <a:bodyPr wrap="none" rtlCol="0">
            <a:spAutoFit/>
          </a:bodyPr>
          <a:lstStyle/>
          <a:p>
            <a:r>
              <a:rPr lang="en-US" sz="2400" dirty="0">
                <a:hlinkClick r:id="rId2" action="ppaction://hlinksldjump"/>
              </a:rPr>
              <a:t>Explore other potential interventions</a:t>
            </a:r>
            <a:endParaRPr lang="en-US" sz="2400" dirty="0"/>
          </a:p>
        </p:txBody>
      </p:sp>
      <p:grpSp>
        <p:nvGrpSpPr>
          <p:cNvPr id="22" name="Group 21">
            <a:extLst>
              <a:ext uri="{FF2B5EF4-FFF2-40B4-BE49-F238E27FC236}">
                <a16:creationId xmlns:a16="http://schemas.microsoft.com/office/drawing/2014/main" id="{34C3BE0F-6E90-1647-86A9-FB7EE1AEAD03}"/>
              </a:ext>
            </a:extLst>
          </p:cNvPr>
          <p:cNvGrpSpPr/>
          <p:nvPr/>
        </p:nvGrpSpPr>
        <p:grpSpPr>
          <a:xfrm>
            <a:off x="11354400" y="5518800"/>
            <a:ext cx="403200" cy="964800"/>
            <a:chOff x="418601" y="1690688"/>
            <a:chExt cx="1257300" cy="2252664"/>
          </a:xfrm>
        </p:grpSpPr>
        <p:sp>
          <p:nvSpPr>
            <p:cNvPr id="23" name="Rectangle 22">
              <a:extLst>
                <a:ext uri="{FF2B5EF4-FFF2-40B4-BE49-F238E27FC236}">
                  <a16:creationId xmlns:a16="http://schemas.microsoft.com/office/drawing/2014/main" id="{71B8A7D8-BED7-724B-916A-278E4613110C}"/>
                </a:ext>
              </a:extLst>
            </p:cNvPr>
            <p:cNvSpPr/>
            <p:nvPr/>
          </p:nvSpPr>
          <p:spPr>
            <a:xfrm>
              <a:off x="418601" y="1690688"/>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4" name="Straight Arrow Connector 23">
              <a:extLst>
                <a:ext uri="{FF2B5EF4-FFF2-40B4-BE49-F238E27FC236}">
                  <a16:creationId xmlns:a16="http://schemas.microsoft.com/office/drawing/2014/main" id="{78EEEAEA-5B76-5C48-85CC-E9DF5A546C40}"/>
                </a:ext>
              </a:extLst>
            </p:cNvPr>
            <p:cNvCxnSpPr>
              <a:cxnSpLocks/>
              <a:endCxn id="23" idx="0"/>
            </p:cNvCxnSpPr>
            <p:nvPr/>
          </p:nvCxnSpPr>
          <p:spPr>
            <a:xfrm flipV="1">
              <a:off x="1047251" y="1690688"/>
              <a:ext cx="0" cy="22526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6D10205A-E8BF-EF45-A84C-833005EB7C27}"/>
                </a:ext>
              </a:extLst>
            </p:cNvPr>
            <p:cNvCxnSpPr>
              <a:cxnSpLocks/>
            </p:cNvCxnSpPr>
            <p:nvPr/>
          </p:nvCxnSpPr>
          <p:spPr>
            <a:xfrm flipH="1" flipV="1">
              <a:off x="1052484" y="2817019"/>
              <a:ext cx="623417" cy="484981"/>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6" name="Group 25">
            <a:extLst>
              <a:ext uri="{FF2B5EF4-FFF2-40B4-BE49-F238E27FC236}">
                <a16:creationId xmlns:a16="http://schemas.microsoft.com/office/drawing/2014/main" id="{63CC2D5D-AB8E-5746-86DD-71ED16674813}"/>
              </a:ext>
            </a:extLst>
          </p:cNvPr>
          <p:cNvGrpSpPr/>
          <p:nvPr/>
        </p:nvGrpSpPr>
        <p:grpSpPr>
          <a:xfrm>
            <a:off x="10728344" y="5518799"/>
            <a:ext cx="403200" cy="964800"/>
            <a:chOff x="418601" y="1690688"/>
            <a:chExt cx="1257300" cy="2252662"/>
          </a:xfrm>
        </p:grpSpPr>
        <p:sp>
          <p:nvSpPr>
            <p:cNvPr id="27" name="Rectangle 26">
              <a:extLst>
                <a:ext uri="{FF2B5EF4-FFF2-40B4-BE49-F238E27FC236}">
                  <a16:creationId xmlns:a16="http://schemas.microsoft.com/office/drawing/2014/main" id="{0F677368-1A99-0A48-B8D3-D7832E2BED8B}"/>
                </a:ext>
              </a:extLst>
            </p:cNvPr>
            <p:cNvSpPr/>
            <p:nvPr/>
          </p:nvSpPr>
          <p:spPr>
            <a:xfrm>
              <a:off x="418601" y="1690688"/>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8" name="Straight Arrow Connector 27">
              <a:extLst>
                <a:ext uri="{FF2B5EF4-FFF2-40B4-BE49-F238E27FC236}">
                  <a16:creationId xmlns:a16="http://schemas.microsoft.com/office/drawing/2014/main" id="{F7285E75-45FC-294D-AA59-461033284B74}"/>
                </a:ext>
              </a:extLst>
            </p:cNvPr>
            <p:cNvCxnSpPr/>
            <p:nvPr/>
          </p:nvCxnSpPr>
          <p:spPr>
            <a:xfrm flipV="1">
              <a:off x="1047251" y="2357359"/>
              <a:ext cx="0" cy="158599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29" name="Triangle 28">
              <a:extLst>
                <a:ext uri="{FF2B5EF4-FFF2-40B4-BE49-F238E27FC236}">
                  <a16:creationId xmlns:a16="http://schemas.microsoft.com/office/drawing/2014/main" id="{A02C2F7E-FC74-E744-B0BF-4836E75FD85A}"/>
                </a:ext>
              </a:extLst>
            </p:cNvPr>
            <p:cNvSpPr/>
            <p:nvPr/>
          </p:nvSpPr>
          <p:spPr>
            <a:xfrm rot="10800000">
              <a:off x="676315" y="1805268"/>
              <a:ext cx="741872" cy="552091"/>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 name="Straight Arrow Connector 29">
              <a:extLst>
                <a:ext uri="{FF2B5EF4-FFF2-40B4-BE49-F238E27FC236}">
                  <a16:creationId xmlns:a16="http://schemas.microsoft.com/office/drawing/2014/main" id="{2BB2A857-753C-A94D-AFBE-80A062242BED}"/>
                </a:ext>
              </a:extLst>
            </p:cNvPr>
            <p:cNvCxnSpPr>
              <a:cxnSpLocks/>
            </p:cNvCxnSpPr>
            <p:nvPr/>
          </p:nvCxnSpPr>
          <p:spPr>
            <a:xfrm flipH="1" flipV="1">
              <a:off x="1052484" y="2817019"/>
              <a:ext cx="623417" cy="484981"/>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31" name="Group 30">
            <a:extLst>
              <a:ext uri="{FF2B5EF4-FFF2-40B4-BE49-F238E27FC236}">
                <a16:creationId xmlns:a16="http://schemas.microsoft.com/office/drawing/2014/main" id="{294C2DA1-0C21-3946-B7E7-1AEF4CE60F63}"/>
              </a:ext>
            </a:extLst>
          </p:cNvPr>
          <p:cNvGrpSpPr/>
          <p:nvPr/>
        </p:nvGrpSpPr>
        <p:grpSpPr>
          <a:xfrm>
            <a:off x="10102289" y="5518799"/>
            <a:ext cx="403200" cy="964800"/>
            <a:chOff x="452467" y="2220821"/>
            <a:chExt cx="1257300" cy="2252664"/>
          </a:xfrm>
        </p:grpSpPr>
        <p:grpSp>
          <p:nvGrpSpPr>
            <p:cNvPr id="32" name="Group 31">
              <a:extLst>
                <a:ext uri="{FF2B5EF4-FFF2-40B4-BE49-F238E27FC236}">
                  <a16:creationId xmlns:a16="http://schemas.microsoft.com/office/drawing/2014/main" id="{1F80BD4A-A98F-0147-A5CE-E005915F6ECB}"/>
                </a:ext>
              </a:extLst>
            </p:cNvPr>
            <p:cNvGrpSpPr/>
            <p:nvPr/>
          </p:nvGrpSpPr>
          <p:grpSpPr>
            <a:xfrm>
              <a:off x="452467" y="2220821"/>
              <a:ext cx="1257300" cy="2252664"/>
              <a:chOff x="418601" y="1690688"/>
              <a:chExt cx="1257300" cy="2252664"/>
            </a:xfrm>
          </p:grpSpPr>
          <p:sp>
            <p:nvSpPr>
              <p:cNvPr id="35" name="Rectangle 34">
                <a:extLst>
                  <a:ext uri="{FF2B5EF4-FFF2-40B4-BE49-F238E27FC236}">
                    <a16:creationId xmlns:a16="http://schemas.microsoft.com/office/drawing/2014/main" id="{086569E2-5DD3-F44D-B42E-B7B178F9D2AA}"/>
                  </a:ext>
                </a:extLst>
              </p:cNvPr>
              <p:cNvSpPr/>
              <p:nvPr/>
            </p:nvSpPr>
            <p:spPr>
              <a:xfrm>
                <a:off x="418601" y="1690688"/>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6" name="Straight Arrow Connector 35">
                <a:extLst>
                  <a:ext uri="{FF2B5EF4-FFF2-40B4-BE49-F238E27FC236}">
                    <a16:creationId xmlns:a16="http://schemas.microsoft.com/office/drawing/2014/main" id="{D772232F-9E4E-7040-88E6-2AA4E5C42BB4}"/>
                  </a:ext>
                </a:extLst>
              </p:cNvPr>
              <p:cNvCxnSpPr>
                <a:cxnSpLocks/>
                <a:endCxn id="35" idx="0"/>
              </p:cNvCxnSpPr>
              <p:nvPr/>
            </p:nvCxnSpPr>
            <p:spPr>
              <a:xfrm flipV="1">
                <a:off x="1047251" y="1690688"/>
                <a:ext cx="0" cy="2252664"/>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33" name="Oval 32">
              <a:extLst>
                <a:ext uri="{FF2B5EF4-FFF2-40B4-BE49-F238E27FC236}">
                  <a16:creationId xmlns:a16="http://schemas.microsoft.com/office/drawing/2014/main" id="{83E11751-CAF4-FD4A-9A2C-EEBCED09A1CD}"/>
                </a:ext>
              </a:extLst>
            </p:cNvPr>
            <p:cNvSpPr/>
            <p:nvPr/>
          </p:nvSpPr>
          <p:spPr>
            <a:xfrm>
              <a:off x="833467" y="3578133"/>
              <a:ext cx="495300" cy="2921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Triangle 33">
              <a:extLst>
                <a:ext uri="{FF2B5EF4-FFF2-40B4-BE49-F238E27FC236}">
                  <a16:creationId xmlns:a16="http://schemas.microsoft.com/office/drawing/2014/main" id="{FFB6E92B-F719-1E43-99DA-1C1CC1FA9CD0}"/>
                </a:ext>
              </a:extLst>
            </p:cNvPr>
            <p:cNvSpPr/>
            <p:nvPr/>
          </p:nvSpPr>
          <p:spPr>
            <a:xfrm rot="10800000">
              <a:off x="771824" y="2676215"/>
              <a:ext cx="618586" cy="42456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7" name="Group 36">
            <a:extLst>
              <a:ext uri="{FF2B5EF4-FFF2-40B4-BE49-F238E27FC236}">
                <a16:creationId xmlns:a16="http://schemas.microsoft.com/office/drawing/2014/main" id="{C37FD267-98A4-3C46-AEFC-D3852BE2B145}"/>
              </a:ext>
            </a:extLst>
          </p:cNvPr>
          <p:cNvGrpSpPr/>
          <p:nvPr/>
        </p:nvGrpSpPr>
        <p:grpSpPr>
          <a:xfrm>
            <a:off x="9476234" y="5518799"/>
            <a:ext cx="403200" cy="964800"/>
            <a:chOff x="435535" y="2194144"/>
            <a:chExt cx="1262114" cy="2252664"/>
          </a:xfrm>
        </p:grpSpPr>
        <p:sp>
          <p:nvSpPr>
            <p:cNvPr id="38" name="Rectangle 37">
              <a:extLst>
                <a:ext uri="{FF2B5EF4-FFF2-40B4-BE49-F238E27FC236}">
                  <a16:creationId xmlns:a16="http://schemas.microsoft.com/office/drawing/2014/main" id="{14322617-BD41-C34B-A356-D0A483791601}"/>
                </a:ext>
              </a:extLst>
            </p:cNvPr>
            <p:cNvSpPr/>
            <p:nvPr/>
          </p:nvSpPr>
          <p:spPr>
            <a:xfrm>
              <a:off x="435535" y="2194144"/>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9" name="Straight Arrow Connector 38">
              <a:extLst>
                <a:ext uri="{FF2B5EF4-FFF2-40B4-BE49-F238E27FC236}">
                  <a16:creationId xmlns:a16="http://schemas.microsoft.com/office/drawing/2014/main" id="{6968BF0E-FF0E-754B-B773-4EF5C7EBCBDF}"/>
                </a:ext>
              </a:extLst>
            </p:cNvPr>
            <p:cNvCxnSpPr>
              <a:cxnSpLocks/>
              <a:endCxn id="38" idx="0"/>
            </p:cNvCxnSpPr>
            <p:nvPr/>
          </p:nvCxnSpPr>
          <p:spPr>
            <a:xfrm flipV="1">
              <a:off x="1064185" y="2194144"/>
              <a:ext cx="0" cy="22526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id="{5C19F96B-8726-464D-AC8B-E5BFC08342D0}"/>
                </a:ext>
              </a:extLst>
            </p:cNvPr>
            <p:cNvCxnSpPr>
              <a:cxnSpLocks/>
            </p:cNvCxnSpPr>
            <p:nvPr/>
          </p:nvCxnSpPr>
          <p:spPr>
            <a:xfrm flipH="1" flipV="1">
              <a:off x="1069418" y="3320475"/>
              <a:ext cx="623417" cy="484981"/>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1" name="Rectangle 40">
              <a:extLst>
                <a:ext uri="{FF2B5EF4-FFF2-40B4-BE49-F238E27FC236}">
                  <a16:creationId xmlns:a16="http://schemas.microsoft.com/office/drawing/2014/main" id="{46C1EA8D-21CA-614E-A9F0-ADF09F45299E}"/>
                </a:ext>
              </a:extLst>
            </p:cNvPr>
            <p:cNvSpPr/>
            <p:nvPr/>
          </p:nvSpPr>
          <p:spPr>
            <a:xfrm>
              <a:off x="1381126" y="3401010"/>
              <a:ext cx="316523" cy="404446"/>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2" name="Group 41">
            <a:extLst>
              <a:ext uri="{FF2B5EF4-FFF2-40B4-BE49-F238E27FC236}">
                <a16:creationId xmlns:a16="http://schemas.microsoft.com/office/drawing/2014/main" id="{91C8357A-A41D-EE49-AFBB-4C580C21F9AB}"/>
              </a:ext>
            </a:extLst>
          </p:cNvPr>
          <p:cNvGrpSpPr/>
          <p:nvPr/>
        </p:nvGrpSpPr>
        <p:grpSpPr>
          <a:xfrm>
            <a:off x="8850179" y="5518799"/>
            <a:ext cx="403200" cy="964800"/>
            <a:chOff x="435535" y="2194143"/>
            <a:chExt cx="1262114" cy="2252665"/>
          </a:xfrm>
        </p:grpSpPr>
        <p:grpSp>
          <p:nvGrpSpPr>
            <p:cNvPr id="43" name="Group 42">
              <a:extLst>
                <a:ext uri="{FF2B5EF4-FFF2-40B4-BE49-F238E27FC236}">
                  <a16:creationId xmlns:a16="http://schemas.microsoft.com/office/drawing/2014/main" id="{8696E068-8632-F548-9119-273639C2C2EE}"/>
                </a:ext>
              </a:extLst>
            </p:cNvPr>
            <p:cNvGrpSpPr/>
            <p:nvPr/>
          </p:nvGrpSpPr>
          <p:grpSpPr>
            <a:xfrm>
              <a:off x="435535" y="2194144"/>
              <a:ext cx="1262114" cy="2252664"/>
              <a:chOff x="435535" y="2194144"/>
              <a:chExt cx="1262114" cy="2252664"/>
            </a:xfrm>
          </p:grpSpPr>
          <p:sp>
            <p:nvSpPr>
              <p:cNvPr id="45" name="Rectangle 44">
                <a:extLst>
                  <a:ext uri="{FF2B5EF4-FFF2-40B4-BE49-F238E27FC236}">
                    <a16:creationId xmlns:a16="http://schemas.microsoft.com/office/drawing/2014/main" id="{01920AE4-6922-B94F-A29F-5122C8D13146}"/>
                  </a:ext>
                </a:extLst>
              </p:cNvPr>
              <p:cNvSpPr/>
              <p:nvPr/>
            </p:nvSpPr>
            <p:spPr>
              <a:xfrm>
                <a:off x="435535" y="2194144"/>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6" name="Straight Arrow Connector 45">
                <a:extLst>
                  <a:ext uri="{FF2B5EF4-FFF2-40B4-BE49-F238E27FC236}">
                    <a16:creationId xmlns:a16="http://schemas.microsoft.com/office/drawing/2014/main" id="{13CCA421-4775-4644-9465-4B68F585A450}"/>
                  </a:ext>
                </a:extLst>
              </p:cNvPr>
              <p:cNvCxnSpPr>
                <a:cxnSpLocks/>
              </p:cNvCxnSpPr>
              <p:nvPr/>
            </p:nvCxnSpPr>
            <p:spPr>
              <a:xfrm flipV="1">
                <a:off x="1064185" y="2746236"/>
                <a:ext cx="0" cy="170057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a:extLst>
                  <a:ext uri="{FF2B5EF4-FFF2-40B4-BE49-F238E27FC236}">
                    <a16:creationId xmlns:a16="http://schemas.microsoft.com/office/drawing/2014/main" id="{78C58EAC-5134-294B-AC7F-1B3637FA82B6}"/>
                  </a:ext>
                </a:extLst>
              </p:cNvPr>
              <p:cNvCxnSpPr>
                <a:cxnSpLocks/>
              </p:cNvCxnSpPr>
              <p:nvPr/>
            </p:nvCxnSpPr>
            <p:spPr>
              <a:xfrm flipH="1" flipV="1">
                <a:off x="1069418" y="3320475"/>
                <a:ext cx="623417" cy="484981"/>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8" name="Rectangle 47">
                <a:extLst>
                  <a:ext uri="{FF2B5EF4-FFF2-40B4-BE49-F238E27FC236}">
                    <a16:creationId xmlns:a16="http://schemas.microsoft.com/office/drawing/2014/main" id="{F2A20C71-DBB0-6545-8AAD-DB341744C69A}"/>
                  </a:ext>
                </a:extLst>
              </p:cNvPr>
              <p:cNvSpPr/>
              <p:nvPr/>
            </p:nvSpPr>
            <p:spPr>
              <a:xfrm>
                <a:off x="1381126" y="3401010"/>
                <a:ext cx="316523" cy="404446"/>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Triangle 43">
              <a:extLst>
                <a:ext uri="{FF2B5EF4-FFF2-40B4-BE49-F238E27FC236}">
                  <a16:creationId xmlns:a16="http://schemas.microsoft.com/office/drawing/2014/main" id="{387D00DA-2EFB-8D49-B5B1-B394AB7B5A2F}"/>
                </a:ext>
              </a:extLst>
            </p:cNvPr>
            <p:cNvSpPr/>
            <p:nvPr/>
          </p:nvSpPr>
          <p:spPr>
            <a:xfrm rot="10800000">
              <a:off x="693249" y="2194143"/>
              <a:ext cx="741872" cy="552091"/>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24666710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F727F1-CA8A-4C46-98D3-285854EB7E09}"/>
              </a:ext>
            </a:extLst>
          </p:cNvPr>
          <p:cNvSpPr>
            <a:spLocks noGrp="1"/>
          </p:cNvSpPr>
          <p:nvPr>
            <p:ph type="title" idx="4294967295"/>
          </p:nvPr>
        </p:nvSpPr>
        <p:spPr>
          <a:xfrm>
            <a:off x="838200" y="363600"/>
            <a:ext cx="10515600" cy="1325563"/>
          </a:xfrm>
        </p:spPr>
        <p:txBody>
          <a:bodyPr/>
          <a:lstStyle/>
          <a:p>
            <a:pPr algn="ctr"/>
            <a:r>
              <a:rPr lang="en-US" b="1" dirty="0"/>
              <a:t>Intervention Options: Off-River Diversion </a:t>
            </a:r>
          </a:p>
        </p:txBody>
      </p:sp>
      <p:sp>
        <p:nvSpPr>
          <p:cNvPr id="4" name="TextBox 3">
            <a:extLst>
              <a:ext uri="{FF2B5EF4-FFF2-40B4-BE49-F238E27FC236}">
                <a16:creationId xmlns:a16="http://schemas.microsoft.com/office/drawing/2014/main" id="{B25B7B30-DA26-ED45-B34D-491F19130CF0}"/>
              </a:ext>
            </a:extLst>
          </p:cNvPr>
          <p:cNvSpPr txBox="1"/>
          <p:nvPr/>
        </p:nvSpPr>
        <p:spPr>
          <a:xfrm>
            <a:off x="1009650" y="1689163"/>
            <a:ext cx="10172700" cy="1569660"/>
          </a:xfrm>
          <a:prstGeom prst="rect">
            <a:avLst/>
          </a:prstGeom>
          <a:noFill/>
        </p:spPr>
        <p:txBody>
          <a:bodyPr wrap="square" rtlCol="0">
            <a:spAutoFit/>
          </a:bodyPr>
          <a:lstStyle/>
          <a:p>
            <a:r>
              <a:rPr lang="en-US" sz="2400" dirty="0"/>
              <a:t>Is there a suitable site or sites along the channel to divert the first approximately two days of the flow front away from the river channel.  Suitable sites could include dry wetlands (especially if controlled by regulators), irrigation channels, dry deflation basin lakes, or off-river water storages*.</a:t>
            </a:r>
          </a:p>
        </p:txBody>
      </p:sp>
      <p:sp>
        <p:nvSpPr>
          <p:cNvPr id="5" name="TextBox 4">
            <a:extLst>
              <a:ext uri="{FF2B5EF4-FFF2-40B4-BE49-F238E27FC236}">
                <a16:creationId xmlns:a16="http://schemas.microsoft.com/office/drawing/2014/main" id="{195B153D-69E6-EE48-A968-52FD8C51498C}"/>
              </a:ext>
            </a:extLst>
          </p:cNvPr>
          <p:cNvSpPr txBox="1"/>
          <p:nvPr/>
        </p:nvSpPr>
        <p:spPr>
          <a:xfrm>
            <a:off x="1026871" y="5657762"/>
            <a:ext cx="6776100" cy="923330"/>
          </a:xfrm>
          <a:prstGeom prst="rect">
            <a:avLst/>
          </a:prstGeom>
          <a:noFill/>
        </p:spPr>
        <p:txBody>
          <a:bodyPr wrap="square" rtlCol="0">
            <a:spAutoFit/>
          </a:bodyPr>
          <a:lstStyle/>
          <a:p>
            <a:r>
              <a:rPr lang="en-US" dirty="0"/>
              <a:t>*If the off-river water storages contain water, ensure that there is sufficient water currently in the storage to prevent extensive hypoxia following flow diversion</a:t>
            </a:r>
          </a:p>
        </p:txBody>
      </p:sp>
      <p:sp>
        <p:nvSpPr>
          <p:cNvPr id="6" name="TextBox 5">
            <a:extLst>
              <a:ext uri="{FF2B5EF4-FFF2-40B4-BE49-F238E27FC236}">
                <a16:creationId xmlns:a16="http://schemas.microsoft.com/office/drawing/2014/main" id="{8FC9BE45-4C02-5140-9353-180755AC3CCD}"/>
              </a:ext>
            </a:extLst>
          </p:cNvPr>
          <p:cNvSpPr txBox="1"/>
          <p:nvPr/>
        </p:nvSpPr>
        <p:spPr>
          <a:xfrm>
            <a:off x="3600000" y="3942180"/>
            <a:ext cx="804900" cy="646331"/>
          </a:xfrm>
          <a:prstGeom prst="rect">
            <a:avLst/>
          </a:prstGeom>
          <a:noFill/>
        </p:spPr>
        <p:txBody>
          <a:bodyPr wrap="none" rtlCol="0">
            <a:spAutoFit/>
          </a:bodyPr>
          <a:lstStyle/>
          <a:p>
            <a:r>
              <a:rPr lang="en-US" sz="3600" b="1" dirty="0">
                <a:hlinkClick r:id="rId2" action="ppaction://hlinksldjump"/>
              </a:rPr>
              <a:t>Yes</a:t>
            </a:r>
            <a:endParaRPr lang="en-US" sz="3600" b="1" dirty="0"/>
          </a:p>
        </p:txBody>
      </p:sp>
      <p:sp>
        <p:nvSpPr>
          <p:cNvPr id="7" name="TextBox 6">
            <a:extLst>
              <a:ext uri="{FF2B5EF4-FFF2-40B4-BE49-F238E27FC236}">
                <a16:creationId xmlns:a16="http://schemas.microsoft.com/office/drawing/2014/main" id="{12A4F828-0AF0-8B4D-8B8A-56377FCE6ACA}"/>
              </a:ext>
            </a:extLst>
          </p:cNvPr>
          <p:cNvSpPr txBox="1"/>
          <p:nvPr/>
        </p:nvSpPr>
        <p:spPr>
          <a:xfrm>
            <a:off x="7804800" y="3942180"/>
            <a:ext cx="737702" cy="646331"/>
          </a:xfrm>
          <a:prstGeom prst="rect">
            <a:avLst/>
          </a:prstGeom>
          <a:noFill/>
        </p:spPr>
        <p:txBody>
          <a:bodyPr wrap="none" rtlCol="0">
            <a:spAutoFit/>
          </a:bodyPr>
          <a:lstStyle/>
          <a:p>
            <a:r>
              <a:rPr lang="en-US" sz="3600" b="1" dirty="0">
                <a:hlinkClick r:id="rId3" action="ppaction://hlinksldjump"/>
              </a:rPr>
              <a:t>No</a:t>
            </a:r>
            <a:endParaRPr lang="en-US" sz="3600" b="1" dirty="0"/>
          </a:p>
        </p:txBody>
      </p:sp>
      <p:sp>
        <p:nvSpPr>
          <p:cNvPr id="23" name="Rectangle 22">
            <a:extLst>
              <a:ext uri="{FF2B5EF4-FFF2-40B4-BE49-F238E27FC236}">
                <a16:creationId xmlns:a16="http://schemas.microsoft.com/office/drawing/2014/main" id="{C61C0EC9-305E-5E46-A25E-6AD8B508FC35}"/>
              </a:ext>
            </a:extLst>
          </p:cNvPr>
          <p:cNvSpPr/>
          <p:nvPr/>
        </p:nvSpPr>
        <p:spPr>
          <a:xfrm>
            <a:off x="5226499" y="4853246"/>
            <a:ext cx="1739002" cy="400110"/>
          </a:xfrm>
          <a:prstGeom prst="rect">
            <a:avLst/>
          </a:prstGeom>
        </p:spPr>
        <p:txBody>
          <a:bodyPr wrap="none">
            <a:spAutoFit/>
          </a:bodyPr>
          <a:lstStyle/>
          <a:p>
            <a:r>
              <a:rPr lang="en-US" sz="2000" b="1" dirty="0">
                <a:hlinkClick r:id="rId4" action="ppaction://hlinksldjump"/>
              </a:rPr>
              <a:t>Return to start</a:t>
            </a:r>
            <a:endParaRPr lang="en-US" sz="2000" b="1" dirty="0"/>
          </a:p>
        </p:txBody>
      </p:sp>
      <p:grpSp>
        <p:nvGrpSpPr>
          <p:cNvPr id="24" name="Group 23">
            <a:extLst>
              <a:ext uri="{FF2B5EF4-FFF2-40B4-BE49-F238E27FC236}">
                <a16:creationId xmlns:a16="http://schemas.microsoft.com/office/drawing/2014/main" id="{36223546-C7C0-CF4C-8096-208016070C0A}"/>
              </a:ext>
            </a:extLst>
          </p:cNvPr>
          <p:cNvGrpSpPr/>
          <p:nvPr/>
        </p:nvGrpSpPr>
        <p:grpSpPr>
          <a:xfrm>
            <a:off x="11354400" y="5518800"/>
            <a:ext cx="403200" cy="964800"/>
            <a:chOff x="418601" y="1690688"/>
            <a:chExt cx="1257300" cy="2252664"/>
          </a:xfrm>
        </p:grpSpPr>
        <p:sp>
          <p:nvSpPr>
            <p:cNvPr id="25" name="Rectangle 24">
              <a:extLst>
                <a:ext uri="{FF2B5EF4-FFF2-40B4-BE49-F238E27FC236}">
                  <a16:creationId xmlns:a16="http://schemas.microsoft.com/office/drawing/2014/main" id="{D440E854-D446-5944-9E84-F970626C6022}"/>
                </a:ext>
              </a:extLst>
            </p:cNvPr>
            <p:cNvSpPr/>
            <p:nvPr/>
          </p:nvSpPr>
          <p:spPr>
            <a:xfrm>
              <a:off x="418601" y="1690688"/>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6" name="Straight Arrow Connector 25">
              <a:extLst>
                <a:ext uri="{FF2B5EF4-FFF2-40B4-BE49-F238E27FC236}">
                  <a16:creationId xmlns:a16="http://schemas.microsoft.com/office/drawing/2014/main" id="{48E31B32-0F8B-AA4C-91EF-304CD24A6C79}"/>
                </a:ext>
              </a:extLst>
            </p:cNvPr>
            <p:cNvCxnSpPr>
              <a:cxnSpLocks/>
              <a:endCxn id="25" idx="0"/>
            </p:cNvCxnSpPr>
            <p:nvPr/>
          </p:nvCxnSpPr>
          <p:spPr>
            <a:xfrm flipV="1">
              <a:off x="1047251" y="1690688"/>
              <a:ext cx="0" cy="22526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300202A5-4709-5645-8B29-44963946F582}"/>
                </a:ext>
              </a:extLst>
            </p:cNvPr>
            <p:cNvCxnSpPr>
              <a:cxnSpLocks/>
            </p:cNvCxnSpPr>
            <p:nvPr/>
          </p:nvCxnSpPr>
          <p:spPr>
            <a:xfrm flipH="1" flipV="1">
              <a:off x="1052484" y="2817019"/>
              <a:ext cx="623417" cy="484981"/>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8" name="Group 27">
            <a:extLst>
              <a:ext uri="{FF2B5EF4-FFF2-40B4-BE49-F238E27FC236}">
                <a16:creationId xmlns:a16="http://schemas.microsoft.com/office/drawing/2014/main" id="{4CAF4AA0-F87C-5E41-983C-03C8B20E5110}"/>
              </a:ext>
            </a:extLst>
          </p:cNvPr>
          <p:cNvGrpSpPr/>
          <p:nvPr/>
        </p:nvGrpSpPr>
        <p:grpSpPr>
          <a:xfrm>
            <a:off x="10728344" y="5518799"/>
            <a:ext cx="403200" cy="964800"/>
            <a:chOff x="418601" y="1690688"/>
            <a:chExt cx="1257300" cy="2252662"/>
          </a:xfrm>
        </p:grpSpPr>
        <p:sp>
          <p:nvSpPr>
            <p:cNvPr id="29" name="Rectangle 28">
              <a:extLst>
                <a:ext uri="{FF2B5EF4-FFF2-40B4-BE49-F238E27FC236}">
                  <a16:creationId xmlns:a16="http://schemas.microsoft.com/office/drawing/2014/main" id="{A48FC7CD-852E-2E4A-98B2-EB52824404AA}"/>
                </a:ext>
              </a:extLst>
            </p:cNvPr>
            <p:cNvSpPr/>
            <p:nvPr/>
          </p:nvSpPr>
          <p:spPr>
            <a:xfrm>
              <a:off x="418601" y="1690688"/>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0" name="Straight Arrow Connector 29">
              <a:extLst>
                <a:ext uri="{FF2B5EF4-FFF2-40B4-BE49-F238E27FC236}">
                  <a16:creationId xmlns:a16="http://schemas.microsoft.com/office/drawing/2014/main" id="{5096A567-A05B-674A-99D4-1EC930E7050E}"/>
                </a:ext>
              </a:extLst>
            </p:cNvPr>
            <p:cNvCxnSpPr/>
            <p:nvPr/>
          </p:nvCxnSpPr>
          <p:spPr>
            <a:xfrm flipV="1">
              <a:off x="1047251" y="2357359"/>
              <a:ext cx="0" cy="158599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31" name="Triangle 30">
              <a:extLst>
                <a:ext uri="{FF2B5EF4-FFF2-40B4-BE49-F238E27FC236}">
                  <a16:creationId xmlns:a16="http://schemas.microsoft.com/office/drawing/2014/main" id="{3EBBD076-5F48-BE4D-B6AF-43E8156DB969}"/>
                </a:ext>
              </a:extLst>
            </p:cNvPr>
            <p:cNvSpPr/>
            <p:nvPr/>
          </p:nvSpPr>
          <p:spPr>
            <a:xfrm rot="10800000">
              <a:off x="676315" y="1805268"/>
              <a:ext cx="741872" cy="552091"/>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 name="Straight Arrow Connector 31">
              <a:extLst>
                <a:ext uri="{FF2B5EF4-FFF2-40B4-BE49-F238E27FC236}">
                  <a16:creationId xmlns:a16="http://schemas.microsoft.com/office/drawing/2014/main" id="{6B73DEC1-2B6D-F942-9E21-B3C93841266C}"/>
                </a:ext>
              </a:extLst>
            </p:cNvPr>
            <p:cNvCxnSpPr>
              <a:cxnSpLocks/>
            </p:cNvCxnSpPr>
            <p:nvPr/>
          </p:nvCxnSpPr>
          <p:spPr>
            <a:xfrm flipH="1" flipV="1">
              <a:off x="1052484" y="2817019"/>
              <a:ext cx="623417" cy="484981"/>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33" name="Group 32">
            <a:extLst>
              <a:ext uri="{FF2B5EF4-FFF2-40B4-BE49-F238E27FC236}">
                <a16:creationId xmlns:a16="http://schemas.microsoft.com/office/drawing/2014/main" id="{1A25F546-01E5-9740-B37B-892D2C3D0A34}"/>
              </a:ext>
            </a:extLst>
          </p:cNvPr>
          <p:cNvGrpSpPr/>
          <p:nvPr/>
        </p:nvGrpSpPr>
        <p:grpSpPr>
          <a:xfrm>
            <a:off x="10102289" y="5518799"/>
            <a:ext cx="403200" cy="964800"/>
            <a:chOff x="452467" y="2220821"/>
            <a:chExt cx="1257300" cy="2252664"/>
          </a:xfrm>
        </p:grpSpPr>
        <p:grpSp>
          <p:nvGrpSpPr>
            <p:cNvPr id="34" name="Group 33">
              <a:extLst>
                <a:ext uri="{FF2B5EF4-FFF2-40B4-BE49-F238E27FC236}">
                  <a16:creationId xmlns:a16="http://schemas.microsoft.com/office/drawing/2014/main" id="{83162A94-04F7-E24E-A62B-4721001ABF46}"/>
                </a:ext>
              </a:extLst>
            </p:cNvPr>
            <p:cNvGrpSpPr/>
            <p:nvPr/>
          </p:nvGrpSpPr>
          <p:grpSpPr>
            <a:xfrm>
              <a:off x="452467" y="2220821"/>
              <a:ext cx="1257300" cy="2252664"/>
              <a:chOff x="418601" y="1690688"/>
              <a:chExt cx="1257300" cy="2252664"/>
            </a:xfrm>
          </p:grpSpPr>
          <p:sp>
            <p:nvSpPr>
              <p:cNvPr id="37" name="Rectangle 36">
                <a:extLst>
                  <a:ext uri="{FF2B5EF4-FFF2-40B4-BE49-F238E27FC236}">
                    <a16:creationId xmlns:a16="http://schemas.microsoft.com/office/drawing/2014/main" id="{092E1BEC-AB87-4147-8F1A-612C4C0977FD}"/>
                  </a:ext>
                </a:extLst>
              </p:cNvPr>
              <p:cNvSpPr/>
              <p:nvPr/>
            </p:nvSpPr>
            <p:spPr>
              <a:xfrm>
                <a:off x="418601" y="1690688"/>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8" name="Straight Arrow Connector 37">
                <a:extLst>
                  <a:ext uri="{FF2B5EF4-FFF2-40B4-BE49-F238E27FC236}">
                    <a16:creationId xmlns:a16="http://schemas.microsoft.com/office/drawing/2014/main" id="{494CD5DC-3382-2A4B-A937-1DC116E5CE88}"/>
                  </a:ext>
                </a:extLst>
              </p:cNvPr>
              <p:cNvCxnSpPr>
                <a:cxnSpLocks/>
                <a:endCxn id="37" idx="0"/>
              </p:cNvCxnSpPr>
              <p:nvPr/>
            </p:nvCxnSpPr>
            <p:spPr>
              <a:xfrm flipV="1">
                <a:off x="1047251" y="1690688"/>
                <a:ext cx="0" cy="2252664"/>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35" name="Oval 34">
              <a:extLst>
                <a:ext uri="{FF2B5EF4-FFF2-40B4-BE49-F238E27FC236}">
                  <a16:creationId xmlns:a16="http://schemas.microsoft.com/office/drawing/2014/main" id="{794DB400-8191-BF4B-B0CF-DA3E27A229D3}"/>
                </a:ext>
              </a:extLst>
            </p:cNvPr>
            <p:cNvSpPr/>
            <p:nvPr/>
          </p:nvSpPr>
          <p:spPr>
            <a:xfrm>
              <a:off x="833467" y="3578133"/>
              <a:ext cx="495300" cy="2921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riangle 35">
              <a:extLst>
                <a:ext uri="{FF2B5EF4-FFF2-40B4-BE49-F238E27FC236}">
                  <a16:creationId xmlns:a16="http://schemas.microsoft.com/office/drawing/2014/main" id="{398FCAD6-6DF9-B948-B98A-C1D03E8A83B2}"/>
                </a:ext>
              </a:extLst>
            </p:cNvPr>
            <p:cNvSpPr/>
            <p:nvPr/>
          </p:nvSpPr>
          <p:spPr>
            <a:xfrm rot="10800000">
              <a:off x="771824" y="2676215"/>
              <a:ext cx="618586" cy="42456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9" name="Group 38">
            <a:extLst>
              <a:ext uri="{FF2B5EF4-FFF2-40B4-BE49-F238E27FC236}">
                <a16:creationId xmlns:a16="http://schemas.microsoft.com/office/drawing/2014/main" id="{8C693319-18DB-4D41-A01A-2535D73C0C08}"/>
              </a:ext>
            </a:extLst>
          </p:cNvPr>
          <p:cNvGrpSpPr/>
          <p:nvPr/>
        </p:nvGrpSpPr>
        <p:grpSpPr>
          <a:xfrm>
            <a:off x="9476234" y="5518799"/>
            <a:ext cx="403200" cy="964800"/>
            <a:chOff x="435535" y="2194144"/>
            <a:chExt cx="1262114" cy="2252664"/>
          </a:xfrm>
        </p:grpSpPr>
        <p:sp>
          <p:nvSpPr>
            <p:cNvPr id="40" name="Rectangle 39">
              <a:extLst>
                <a:ext uri="{FF2B5EF4-FFF2-40B4-BE49-F238E27FC236}">
                  <a16:creationId xmlns:a16="http://schemas.microsoft.com/office/drawing/2014/main" id="{5871F4C7-19C5-A548-B1E1-B11A3F6B264F}"/>
                </a:ext>
              </a:extLst>
            </p:cNvPr>
            <p:cNvSpPr/>
            <p:nvPr/>
          </p:nvSpPr>
          <p:spPr>
            <a:xfrm>
              <a:off x="435535" y="2194144"/>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1" name="Straight Arrow Connector 40">
              <a:extLst>
                <a:ext uri="{FF2B5EF4-FFF2-40B4-BE49-F238E27FC236}">
                  <a16:creationId xmlns:a16="http://schemas.microsoft.com/office/drawing/2014/main" id="{05786623-2177-BB4B-81C8-A6F7CC3B2723}"/>
                </a:ext>
              </a:extLst>
            </p:cNvPr>
            <p:cNvCxnSpPr>
              <a:cxnSpLocks/>
              <a:endCxn id="40" idx="0"/>
            </p:cNvCxnSpPr>
            <p:nvPr/>
          </p:nvCxnSpPr>
          <p:spPr>
            <a:xfrm flipV="1">
              <a:off x="1064185" y="2194144"/>
              <a:ext cx="0" cy="22526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F5BB629F-4A63-2946-A068-46D8AD7BE237}"/>
                </a:ext>
              </a:extLst>
            </p:cNvPr>
            <p:cNvCxnSpPr>
              <a:cxnSpLocks/>
            </p:cNvCxnSpPr>
            <p:nvPr/>
          </p:nvCxnSpPr>
          <p:spPr>
            <a:xfrm flipH="1" flipV="1">
              <a:off x="1069418" y="3320475"/>
              <a:ext cx="623417" cy="484981"/>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3" name="Rectangle 42">
              <a:extLst>
                <a:ext uri="{FF2B5EF4-FFF2-40B4-BE49-F238E27FC236}">
                  <a16:creationId xmlns:a16="http://schemas.microsoft.com/office/drawing/2014/main" id="{5C4F3A5D-102F-544A-B9D0-C035ECA11DC0}"/>
                </a:ext>
              </a:extLst>
            </p:cNvPr>
            <p:cNvSpPr/>
            <p:nvPr/>
          </p:nvSpPr>
          <p:spPr>
            <a:xfrm>
              <a:off x="1381126" y="3401010"/>
              <a:ext cx="316523" cy="404446"/>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4" name="Group 43">
            <a:extLst>
              <a:ext uri="{FF2B5EF4-FFF2-40B4-BE49-F238E27FC236}">
                <a16:creationId xmlns:a16="http://schemas.microsoft.com/office/drawing/2014/main" id="{E1676A36-3645-ED49-9B80-4AF3D4D5D0F5}"/>
              </a:ext>
            </a:extLst>
          </p:cNvPr>
          <p:cNvGrpSpPr/>
          <p:nvPr/>
        </p:nvGrpSpPr>
        <p:grpSpPr>
          <a:xfrm>
            <a:off x="8850179" y="5518799"/>
            <a:ext cx="403200" cy="964800"/>
            <a:chOff x="435535" y="2194143"/>
            <a:chExt cx="1262114" cy="2252665"/>
          </a:xfrm>
        </p:grpSpPr>
        <p:grpSp>
          <p:nvGrpSpPr>
            <p:cNvPr id="45" name="Group 44">
              <a:extLst>
                <a:ext uri="{FF2B5EF4-FFF2-40B4-BE49-F238E27FC236}">
                  <a16:creationId xmlns:a16="http://schemas.microsoft.com/office/drawing/2014/main" id="{4F15E4B8-CC7B-D348-84B3-7124D7730FE8}"/>
                </a:ext>
              </a:extLst>
            </p:cNvPr>
            <p:cNvGrpSpPr/>
            <p:nvPr/>
          </p:nvGrpSpPr>
          <p:grpSpPr>
            <a:xfrm>
              <a:off x="435535" y="2194144"/>
              <a:ext cx="1262114" cy="2252664"/>
              <a:chOff x="435535" y="2194144"/>
              <a:chExt cx="1262114" cy="2252664"/>
            </a:xfrm>
          </p:grpSpPr>
          <p:sp>
            <p:nvSpPr>
              <p:cNvPr id="47" name="Rectangle 46">
                <a:extLst>
                  <a:ext uri="{FF2B5EF4-FFF2-40B4-BE49-F238E27FC236}">
                    <a16:creationId xmlns:a16="http://schemas.microsoft.com/office/drawing/2014/main" id="{B93CC9DD-3B5F-514B-9A4D-7B9ADB897414}"/>
                  </a:ext>
                </a:extLst>
              </p:cNvPr>
              <p:cNvSpPr/>
              <p:nvPr/>
            </p:nvSpPr>
            <p:spPr>
              <a:xfrm>
                <a:off x="435535" y="2194144"/>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8" name="Straight Arrow Connector 47">
                <a:extLst>
                  <a:ext uri="{FF2B5EF4-FFF2-40B4-BE49-F238E27FC236}">
                    <a16:creationId xmlns:a16="http://schemas.microsoft.com/office/drawing/2014/main" id="{6A35AD50-3E36-A74C-BB80-D40331467AAB}"/>
                  </a:ext>
                </a:extLst>
              </p:cNvPr>
              <p:cNvCxnSpPr>
                <a:cxnSpLocks/>
              </p:cNvCxnSpPr>
              <p:nvPr/>
            </p:nvCxnSpPr>
            <p:spPr>
              <a:xfrm flipV="1">
                <a:off x="1064185" y="2746236"/>
                <a:ext cx="0" cy="170057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a16="http://schemas.microsoft.com/office/drawing/2014/main" id="{8E3F61D3-2846-AA4B-B419-3D7834A7C66F}"/>
                  </a:ext>
                </a:extLst>
              </p:cNvPr>
              <p:cNvCxnSpPr>
                <a:cxnSpLocks/>
              </p:cNvCxnSpPr>
              <p:nvPr/>
            </p:nvCxnSpPr>
            <p:spPr>
              <a:xfrm flipH="1" flipV="1">
                <a:off x="1069418" y="3320475"/>
                <a:ext cx="623417" cy="484981"/>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0" name="Rectangle 49">
                <a:extLst>
                  <a:ext uri="{FF2B5EF4-FFF2-40B4-BE49-F238E27FC236}">
                    <a16:creationId xmlns:a16="http://schemas.microsoft.com/office/drawing/2014/main" id="{2E4DE815-282F-E24C-8BA8-DC6D4485F841}"/>
                  </a:ext>
                </a:extLst>
              </p:cNvPr>
              <p:cNvSpPr/>
              <p:nvPr/>
            </p:nvSpPr>
            <p:spPr>
              <a:xfrm>
                <a:off x="1381126" y="3401010"/>
                <a:ext cx="316523" cy="404446"/>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Triangle 45">
              <a:extLst>
                <a:ext uri="{FF2B5EF4-FFF2-40B4-BE49-F238E27FC236}">
                  <a16:creationId xmlns:a16="http://schemas.microsoft.com/office/drawing/2014/main" id="{40B388A9-DE20-074B-9102-D91BEE78340F}"/>
                </a:ext>
              </a:extLst>
            </p:cNvPr>
            <p:cNvSpPr/>
            <p:nvPr/>
          </p:nvSpPr>
          <p:spPr>
            <a:xfrm rot="10800000">
              <a:off x="693249" y="2194143"/>
              <a:ext cx="741872" cy="552091"/>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214403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824658-F9D5-004E-BFCA-E9949474A126}"/>
              </a:ext>
            </a:extLst>
          </p:cNvPr>
          <p:cNvSpPr>
            <a:spLocks noGrp="1"/>
          </p:cNvSpPr>
          <p:nvPr>
            <p:ph type="title"/>
          </p:nvPr>
        </p:nvSpPr>
        <p:spPr>
          <a:xfrm>
            <a:off x="850900" y="752475"/>
            <a:ext cx="10515600" cy="1325563"/>
          </a:xfrm>
        </p:spPr>
        <p:txBody>
          <a:bodyPr/>
          <a:lstStyle/>
          <a:p>
            <a:pPr algn="ctr"/>
            <a:r>
              <a:rPr lang="en-US" b="1" dirty="0"/>
              <a:t>Can the flow be delayed until somewhere between mid-autumn and mid-spring?</a:t>
            </a:r>
          </a:p>
        </p:txBody>
      </p:sp>
      <p:sp>
        <p:nvSpPr>
          <p:cNvPr id="3" name="TextBox 2">
            <a:extLst>
              <a:ext uri="{FF2B5EF4-FFF2-40B4-BE49-F238E27FC236}">
                <a16:creationId xmlns:a16="http://schemas.microsoft.com/office/drawing/2014/main" id="{BF696339-3C73-164E-B5A1-8802EDDA43D2}"/>
              </a:ext>
            </a:extLst>
          </p:cNvPr>
          <p:cNvSpPr txBox="1"/>
          <p:nvPr/>
        </p:nvSpPr>
        <p:spPr>
          <a:xfrm>
            <a:off x="3600000" y="3024000"/>
            <a:ext cx="804900" cy="646331"/>
          </a:xfrm>
          <a:prstGeom prst="rect">
            <a:avLst/>
          </a:prstGeom>
          <a:noFill/>
        </p:spPr>
        <p:txBody>
          <a:bodyPr wrap="none" rtlCol="0">
            <a:spAutoFit/>
          </a:bodyPr>
          <a:lstStyle/>
          <a:p>
            <a:r>
              <a:rPr lang="en-US" sz="3600" b="1" dirty="0">
                <a:hlinkClick r:id="rId2" action="ppaction://hlinksldjump"/>
              </a:rPr>
              <a:t>Yes</a:t>
            </a:r>
            <a:endParaRPr lang="en-US" sz="3600" b="1" dirty="0"/>
          </a:p>
        </p:txBody>
      </p:sp>
      <p:sp>
        <p:nvSpPr>
          <p:cNvPr id="4" name="TextBox 3">
            <a:extLst>
              <a:ext uri="{FF2B5EF4-FFF2-40B4-BE49-F238E27FC236}">
                <a16:creationId xmlns:a16="http://schemas.microsoft.com/office/drawing/2014/main" id="{D00AB234-B165-A543-B000-9F613533292D}"/>
              </a:ext>
            </a:extLst>
          </p:cNvPr>
          <p:cNvSpPr txBox="1"/>
          <p:nvPr/>
        </p:nvSpPr>
        <p:spPr>
          <a:xfrm>
            <a:off x="7830000" y="3024000"/>
            <a:ext cx="737702" cy="646331"/>
          </a:xfrm>
          <a:prstGeom prst="rect">
            <a:avLst/>
          </a:prstGeom>
          <a:noFill/>
        </p:spPr>
        <p:txBody>
          <a:bodyPr wrap="none" rtlCol="0">
            <a:spAutoFit/>
          </a:bodyPr>
          <a:lstStyle/>
          <a:p>
            <a:r>
              <a:rPr lang="en-US" sz="3600" b="1" dirty="0">
                <a:hlinkClick r:id="rId3" action="ppaction://hlinksldjump"/>
              </a:rPr>
              <a:t>No</a:t>
            </a:r>
            <a:endParaRPr lang="en-US" sz="3600" b="1" dirty="0"/>
          </a:p>
        </p:txBody>
      </p:sp>
      <p:sp>
        <p:nvSpPr>
          <p:cNvPr id="5" name="Rectangle 4">
            <a:extLst>
              <a:ext uri="{FF2B5EF4-FFF2-40B4-BE49-F238E27FC236}">
                <a16:creationId xmlns:a16="http://schemas.microsoft.com/office/drawing/2014/main" id="{043E4932-5326-F248-8207-052F206E12B5}"/>
              </a:ext>
            </a:extLst>
          </p:cNvPr>
          <p:cNvSpPr/>
          <p:nvPr/>
        </p:nvSpPr>
        <p:spPr>
          <a:xfrm>
            <a:off x="5226499" y="6203633"/>
            <a:ext cx="1739002" cy="400110"/>
          </a:xfrm>
          <a:prstGeom prst="rect">
            <a:avLst/>
          </a:prstGeom>
        </p:spPr>
        <p:txBody>
          <a:bodyPr wrap="none">
            <a:spAutoFit/>
          </a:bodyPr>
          <a:lstStyle/>
          <a:p>
            <a:r>
              <a:rPr lang="en-US" sz="2000" b="1" dirty="0">
                <a:hlinkClick r:id="rId4" action="ppaction://hlinksldjump"/>
              </a:rPr>
              <a:t>Return to start</a:t>
            </a:r>
            <a:endParaRPr lang="en-US" sz="2000" b="1" dirty="0"/>
          </a:p>
        </p:txBody>
      </p:sp>
    </p:spTree>
    <p:extLst>
      <p:ext uri="{BB962C8B-B14F-4D97-AF65-F5344CB8AC3E}">
        <p14:creationId xmlns:p14="http://schemas.microsoft.com/office/powerpoint/2010/main" val="164714998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E58D3-DB5A-5049-938F-FEF82956592F}"/>
              </a:ext>
            </a:extLst>
          </p:cNvPr>
          <p:cNvSpPr>
            <a:spLocks noGrp="1"/>
          </p:cNvSpPr>
          <p:nvPr>
            <p:ph type="title"/>
          </p:nvPr>
        </p:nvSpPr>
        <p:spPr/>
        <p:txBody>
          <a:bodyPr/>
          <a:lstStyle/>
          <a:p>
            <a:pPr algn="ctr"/>
            <a:r>
              <a:rPr lang="en-US" b="1" dirty="0"/>
              <a:t>Dilution flows</a:t>
            </a:r>
          </a:p>
        </p:txBody>
      </p:sp>
      <p:sp>
        <p:nvSpPr>
          <p:cNvPr id="3" name="Content Placeholder 2">
            <a:extLst>
              <a:ext uri="{FF2B5EF4-FFF2-40B4-BE49-F238E27FC236}">
                <a16:creationId xmlns:a16="http://schemas.microsoft.com/office/drawing/2014/main" id="{0FA44147-450E-E84D-B487-A1B72879690E}"/>
              </a:ext>
            </a:extLst>
          </p:cNvPr>
          <p:cNvSpPr>
            <a:spLocks noGrp="1"/>
          </p:cNvSpPr>
          <p:nvPr>
            <p:ph idx="1"/>
          </p:nvPr>
        </p:nvSpPr>
        <p:spPr>
          <a:xfrm>
            <a:off x="838200" y="1690688"/>
            <a:ext cx="10515600" cy="4351338"/>
          </a:xfrm>
        </p:spPr>
        <p:txBody>
          <a:bodyPr>
            <a:noAutofit/>
          </a:bodyPr>
          <a:lstStyle/>
          <a:p>
            <a:r>
              <a:rPr lang="en-US" sz="2200" dirty="0"/>
              <a:t>Because the main channel is still flowing, it implies that there is an upstream source of water, which is regulated.</a:t>
            </a:r>
          </a:p>
          <a:p>
            <a:r>
              <a:rPr lang="en-US" sz="2200" dirty="0"/>
              <a:t>In assessing whether or not to use a dilution flow determine how much water is required?  An assessment of the volume of water required to prevent hypoxia at the confluence can be estimated from the </a:t>
            </a:r>
            <a:r>
              <a:rPr lang="en-US" sz="2200" b="1" dirty="0">
                <a:solidFill>
                  <a:srgbClr val="00B050"/>
                </a:solidFill>
              </a:rPr>
              <a:t>Dilution Module </a:t>
            </a:r>
            <a:r>
              <a:rPr lang="en-US" sz="2200" dirty="0"/>
              <a:t>of the </a:t>
            </a:r>
            <a:r>
              <a:rPr lang="en-US" sz="2200" b="1" dirty="0">
                <a:solidFill>
                  <a:srgbClr val="00B050"/>
                </a:solidFill>
              </a:rPr>
              <a:t>Blackwater Intervention Tool</a:t>
            </a:r>
            <a:r>
              <a:rPr lang="en-US" sz="2200" dirty="0"/>
              <a:t>.  However, bear in mind that the inflow will most likely contain reactive carbon and therefore the dissolved oxygen concentration will continue to fall downstream of the confluence.</a:t>
            </a:r>
          </a:p>
          <a:p>
            <a:r>
              <a:rPr lang="en-US" sz="2200" dirty="0"/>
              <a:t>Water travel time is also an important consideration.  It is highly likely that a dilution flow would need to be pre-emptively released to be effective.  This could be based on, for example, predicted rainfall in the catchment (see </a:t>
            </a:r>
            <a:r>
              <a:rPr lang="en-US" sz="2200" dirty="0">
                <a:solidFill>
                  <a:srgbClr val="00B050"/>
                </a:solidFill>
              </a:rPr>
              <a:t>REF</a:t>
            </a:r>
            <a:r>
              <a:rPr lang="en-US" sz="2200" dirty="0"/>
              <a:t> for an example).  Noting rainfall predictions are usually only accurate up to about 5 days in advance.</a:t>
            </a:r>
          </a:p>
        </p:txBody>
      </p:sp>
      <p:sp>
        <p:nvSpPr>
          <p:cNvPr id="4" name="TextBox 3">
            <a:extLst>
              <a:ext uri="{FF2B5EF4-FFF2-40B4-BE49-F238E27FC236}">
                <a16:creationId xmlns:a16="http://schemas.microsoft.com/office/drawing/2014/main" id="{6D98F7C2-3CAE-BB4E-890E-87BC3D5F4511}"/>
              </a:ext>
            </a:extLst>
          </p:cNvPr>
          <p:cNvSpPr txBox="1"/>
          <p:nvPr/>
        </p:nvSpPr>
        <p:spPr>
          <a:xfrm>
            <a:off x="3312321" y="6042026"/>
            <a:ext cx="5567358" cy="523220"/>
          </a:xfrm>
          <a:prstGeom prst="rect">
            <a:avLst/>
          </a:prstGeom>
          <a:noFill/>
        </p:spPr>
        <p:txBody>
          <a:bodyPr wrap="none" rtlCol="0">
            <a:spAutoFit/>
          </a:bodyPr>
          <a:lstStyle/>
          <a:p>
            <a:r>
              <a:rPr lang="en-US" sz="2800" dirty="0">
                <a:hlinkClick r:id="rId2" action="ppaction://hlinksldjump"/>
              </a:rPr>
              <a:t>Explore other potential interventions</a:t>
            </a:r>
            <a:endParaRPr lang="en-US" sz="2800" dirty="0"/>
          </a:p>
        </p:txBody>
      </p:sp>
    </p:spTree>
    <p:extLst>
      <p:ext uri="{BB962C8B-B14F-4D97-AF65-F5344CB8AC3E}">
        <p14:creationId xmlns:p14="http://schemas.microsoft.com/office/powerpoint/2010/main" val="16495076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C5DB4F-DE11-6140-B458-F5FB7C810B3D}"/>
              </a:ext>
            </a:extLst>
          </p:cNvPr>
          <p:cNvSpPr>
            <a:spLocks noGrp="1"/>
          </p:cNvSpPr>
          <p:nvPr>
            <p:ph type="title"/>
          </p:nvPr>
        </p:nvSpPr>
        <p:spPr/>
        <p:txBody>
          <a:bodyPr/>
          <a:lstStyle/>
          <a:p>
            <a:pPr algn="ctr"/>
            <a:r>
              <a:rPr lang="en-US" b="1" dirty="0"/>
              <a:t>Off-River Diversion</a:t>
            </a:r>
            <a:endParaRPr lang="en-US" dirty="0"/>
          </a:p>
        </p:txBody>
      </p:sp>
      <p:sp>
        <p:nvSpPr>
          <p:cNvPr id="4" name="Content Placeholder 3">
            <a:extLst>
              <a:ext uri="{FF2B5EF4-FFF2-40B4-BE49-F238E27FC236}">
                <a16:creationId xmlns:a16="http://schemas.microsoft.com/office/drawing/2014/main" id="{4A6AD79E-912B-DF47-9890-9AB0728FC76E}"/>
              </a:ext>
            </a:extLst>
          </p:cNvPr>
          <p:cNvSpPr>
            <a:spLocks noGrp="1"/>
          </p:cNvSpPr>
          <p:nvPr>
            <p:ph idx="1"/>
          </p:nvPr>
        </p:nvSpPr>
        <p:spPr/>
        <p:txBody>
          <a:bodyPr>
            <a:normAutofit/>
          </a:bodyPr>
          <a:lstStyle/>
          <a:p>
            <a:r>
              <a:rPr lang="en-US" sz="2400" dirty="0"/>
              <a:t>To be effective, the diversion to the off-river storage must be able to intercept the flow front </a:t>
            </a:r>
            <a:r>
              <a:rPr lang="en-GB" sz="2400" dirty="0"/>
              <a:t>preventing its progression downstream</a:t>
            </a:r>
            <a:r>
              <a:rPr lang="en-AU" sz="2400" dirty="0"/>
              <a:t>.</a:t>
            </a:r>
          </a:p>
          <a:p>
            <a:r>
              <a:rPr lang="en-GB" sz="2400" dirty="0"/>
              <a:t>As a general rule the off-takes into such storages are located some distance above the bottom of the river channel.</a:t>
            </a:r>
          </a:p>
          <a:p>
            <a:r>
              <a:rPr lang="en-GB" sz="2400" dirty="0"/>
              <a:t>they tend to work best where there is already a standing body of water (e.g. a weir pool) or where the channel is still flowing</a:t>
            </a:r>
          </a:p>
          <a:p>
            <a:r>
              <a:rPr lang="en-GB" sz="2400" dirty="0"/>
              <a:t>For dry reaches adjacent to water off takes it may be possible to install a temporary barrier (e.g. block bank) to allow the water to reach the outlet level.</a:t>
            </a:r>
            <a:endParaRPr lang="en-US" sz="2400" dirty="0"/>
          </a:p>
        </p:txBody>
      </p:sp>
      <p:grpSp>
        <p:nvGrpSpPr>
          <p:cNvPr id="21" name="Group 20">
            <a:extLst>
              <a:ext uri="{FF2B5EF4-FFF2-40B4-BE49-F238E27FC236}">
                <a16:creationId xmlns:a16="http://schemas.microsoft.com/office/drawing/2014/main" id="{3B034899-52CF-F04E-9A2F-67C201178371}"/>
              </a:ext>
            </a:extLst>
          </p:cNvPr>
          <p:cNvGrpSpPr/>
          <p:nvPr/>
        </p:nvGrpSpPr>
        <p:grpSpPr>
          <a:xfrm>
            <a:off x="11354400" y="5518800"/>
            <a:ext cx="403200" cy="964800"/>
            <a:chOff x="418601" y="1690688"/>
            <a:chExt cx="1257300" cy="2252664"/>
          </a:xfrm>
        </p:grpSpPr>
        <p:sp>
          <p:nvSpPr>
            <p:cNvPr id="22" name="Rectangle 21">
              <a:extLst>
                <a:ext uri="{FF2B5EF4-FFF2-40B4-BE49-F238E27FC236}">
                  <a16:creationId xmlns:a16="http://schemas.microsoft.com/office/drawing/2014/main" id="{DAA3DFA0-0A7D-8D45-A229-E053569B313D}"/>
                </a:ext>
              </a:extLst>
            </p:cNvPr>
            <p:cNvSpPr/>
            <p:nvPr/>
          </p:nvSpPr>
          <p:spPr>
            <a:xfrm>
              <a:off x="418601" y="1690688"/>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3" name="Straight Arrow Connector 22">
              <a:extLst>
                <a:ext uri="{FF2B5EF4-FFF2-40B4-BE49-F238E27FC236}">
                  <a16:creationId xmlns:a16="http://schemas.microsoft.com/office/drawing/2014/main" id="{148EE650-1445-D349-A62D-23BD36A86EFE}"/>
                </a:ext>
              </a:extLst>
            </p:cNvPr>
            <p:cNvCxnSpPr>
              <a:cxnSpLocks/>
              <a:endCxn id="22" idx="0"/>
            </p:cNvCxnSpPr>
            <p:nvPr/>
          </p:nvCxnSpPr>
          <p:spPr>
            <a:xfrm flipV="1">
              <a:off x="1047251" y="1690688"/>
              <a:ext cx="0" cy="22526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06764EED-9F10-484D-AA97-95CDF37C7FA3}"/>
                </a:ext>
              </a:extLst>
            </p:cNvPr>
            <p:cNvCxnSpPr>
              <a:cxnSpLocks/>
            </p:cNvCxnSpPr>
            <p:nvPr/>
          </p:nvCxnSpPr>
          <p:spPr>
            <a:xfrm flipH="1" flipV="1">
              <a:off x="1052484" y="2817019"/>
              <a:ext cx="623417" cy="484981"/>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5" name="Group 24">
            <a:extLst>
              <a:ext uri="{FF2B5EF4-FFF2-40B4-BE49-F238E27FC236}">
                <a16:creationId xmlns:a16="http://schemas.microsoft.com/office/drawing/2014/main" id="{23783AC9-C57B-1A46-B410-19A63B4E33BB}"/>
              </a:ext>
            </a:extLst>
          </p:cNvPr>
          <p:cNvGrpSpPr/>
          <p:nvPr/>
        </p:nvGrpSpPr>
        <p:grpSpPr>
          <a:xfrm>
            <a:off x="10728344" y="5518799"/>
            <a:ext cx="403200" cy="964800"/>
            <a:chOff x="418601" y="1690688"/>
            <a:chExt cx="1257300" cy="2252662"/>
          </a:xfrm>
        </p:grpSpPr>
        <p:sp>
          <p:nvSpPr>
            <p:cNvPr id="26" name="Rectangle 25">
              <a:extLst>
                <a:ext uri="{FF2B5EF4-FFF2-40B4-BE49-F238E27FC236}">
                  <a16:creationId xmlns:a16="http://schemas.microsoft.com/office/drawing/2014/main" id="{771B6495-C4C6-6749-81B1-2CFC11FF416F}"/>
                </a:ext>
              </a:extLst>
            </p:cNvPr>
            <p:cNvSpPr/>
            <p:nvPr/>
          </p:nvSpPr>
          <p:spPr>
            <a:xfrm>
              <a:off x="418601" y="1690688"/>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7" name="Straight Arrow Connector 26">
              <a:extLst>
                <a:ext uri="{FF2B5EF4-FFF2-40B4-BE49-F238E27FC236}">
                  <a16:creationId xmlns:a16="http://schemas.microsoft.com/office/drawing/2014/main" id="{D595B388-AF43-5D4B-8E53-46ADDB51E0B8}"/>
                </a:ext>
              </a:extLst>
            </p:cNvPr>
            <p:cNvCxnSpPr/>
            <p:nvPr/>
          </p:nvCxnSpPr>
          <p:spPr>
            <a:xfrm flipV="1">
              <a:off x="1047251" y="2357359"/>
              <a:ext cx="0" cy="158599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28" name="Triangle 27">
              <a:extLst>
                <a:ext uri="{FF2B5EF4-FFF2-40B4-BE49-F238E27FC236}">
                  <a16:creationId xmlns:a16="http://schemas.microsoft.com/office/drawing/2014/main" id="{088A9643-7AA9-1C45-897A-21C6193D380D}"/>
                </a:ext>
              </a:extLst>
            </p:cNvPr>
            <p:cNvSpPr/>
            <p:nvPr/>
          </p:nvSpPr>
          <p:spPr>
            <a:xfrm rot="10800000">
              <a:off x="676315" y="1805268"/>
              <a:ext cx="741872" cy="552091"/>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9" name="Straight Arrow Connector 28">
              <a:extLst>
                <a:ext uri="{FF2B5EF4-FFF2-40B4-BE49-F238E27FC236}">
                  <a16:creationId xmlns:a16="http://schemas.microsoft.com/office/drawing/2014/main" id="{8A6B5884-DF8A-4443-BE57-5D74B081300F}"/>
                </a:ext>
              </a:extLst>
            </p:cNvPr>
            <p:cNvCxnSpPr>
              <a:cxnSpLocks/>
            </p:cNvCxnSpPr>
            <p:nvPr/>
          </p:nvCxnSpPr>
          <p:spPr>
            <a:xfrm flipH="1" flipV="1">
              <a:off x="1052484" y="2817019"/>
              <a:ext cx="623417" cy="484981"/>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30" name="Group 29">
            <a:extLst>
              <a:ext uri="{FF2B5EF4-FFF2-40B4-BE49-F238E27FC236}">
                <a16:creationId xmlns:a16="http://schemas.microsoft.com/office/drawing/2014/main" id="{A96D20D5-A6D7-C643-89FF-2569B69C04DA}"/>
              </a:ext>
            </a:extLst>
          </p:cNvPr>
          <p:cNvGrpSpPr/>
          <p:nvPr/>
        </p:nvGrpSpPr>
        <p:grpSpPr>
          <a:xfrm>
            <a:off x="10102289" y="5518799"/>
            <a:ext cx="403200" cy="964800"/>
            <a:chOff x="452467" y="2220821"/>
            <a:chExt cx="1257300" cy="2252664"/>
          </a:xfrm>
        </p:grpSpPr>
        <p:grpSp>
          <p:nvGrpSpPr>
            <p:cNvPr id="31" name="Group 30">
              <a:extLst>
                <a:ext uri="{FF2B5EF4-FFF2-40B4-BE49-F238E27FC236}">
                  <a16:creationId xmlns:a16="http://schemas.microsoft.com/office/drawing/2014/main" id="{FF7470D5-C933-9846-8C74-D31EE23AACFE}"/>
                </a:ext>
              </a:extLst>
            </p:cNvPr>
            <p:cNvGrpSpPr/>
            <p:nvPr/>
          </p:nvGrpSpPr>
          <p:grpSpPr>
            <a:xfrm>
              <a:off x="452467" y="2220821"/>
              <a:ext cx="1257300" cy="2252664"/>
              <a:chOff x="418601" y="1690688"/>
              <a:chExt cx="1257300" cy="2252664"/>
            </a:xfrm>
          </p:grpSpPr>
          <p:sp>
            <p:nvSpPr>
              <p:cNvPr id="34" name="Rectangle 33">
                <a:extLst>
                  <a:ext uri="{FF2B5EF4-FFF2-40B4-BE49-F238E27FC236}">
                    <a16:creationId xmlns:a16="http://schemas.microsoft.com/office/drawing/2014/main" id="{477F012C-C4F6-FA45-8A79-3877D74C1C65}"/>
                  </a:ext>
                </a:extLst>
              </p:cNvPr>
              <p:cNvSpPr/>
              <p:nvPr/>
            </p:nvSpPr>
            <p:spPr>
              <a:xfrm>
                <a:off x="418601" y="1690688"/>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5" name="Straight Arrow Connector 34">
                <a:extLst>
                  <a:ext uri="{FF2B5EF4-FFF2-40B4-BE49-F238E27FC236}">
                    <a16:creationId xmlns:a16="http://schemas.microsoft.com/office/drawing/2014/main" id="{C5001391-793A-AC4E-BA5E-B4D0D56E9D23}"/>
                  </a:ext>
                </a:extLst>
              </p:cNvPr>
              <p:cNvCxnSpPr>
                <a:cxnSpLocks/>
                <a:endCxn id="34" idx="0"/>
              </p:cNvCxnSpPr>
              <p:nvPr/>
            </p:nvCxnSpPr>
            <p:spPr>
              <a:xfrm flipV="1">
                <a:off x="1047251" y="1690688"/>
                <a:ext cx="0" cy="2252664"/>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32" name="Oval 31">
              <a:extLst>
                <a:ext uri="{FF2B5EF4-FFF2-40B4-BE49-F238E27FC236}">
                  <a16:creationId xmlns:a16="http://schemas.microsoft.com/office/drawing/2014/main" id="{A3EB0C27-1546-5246-A0DC-BFEC041F2ECD}"/>
                </a:ext>
              </a:extLst>
            </p:cNvPr>
            <p:cNvSpPr/>
            <p:nvPr/>
          </p:nvSpPr>
          <p:spPr>
            <a:xfrm>
              <a:off x="833467" y="3578133"/>
              <a:ext cx="495300" cy="2921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riangle 32">
              <a:extLst>
                <a:ext uri="{FF2B5EF4-FFF2-40B4-BE49-F238E27FC236}">
                  <a16:creationId xmlns:a16="http://schemas.microsoft.com/office/drawing/2014/main" id="{00DDC616-F2F5-9242-A68C-7983B3174C41}"/>
                </a:ext>
              </a:extLst>
            </p:cNvPr>
            <p:cNvSpPr/>
            <p:nvPr/>
          </p:nvSpPr>
          <p:spPr>
            <a:xfrm rot="10800000">
              <a:off x="771824" y="2676215"/>
              <a:ext cx="618586" cy="42456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6" name="Group 35">
            <a:extLst>
              <a:ext uri="{FF2B5EF4-FFF2-40B4-BE49-F238E27FC236}">
                <a16:creationId xmlns:a16="http://schemas.microsoft.com/office/drawing/2014/main" id="{407A686C-FB8B-AE48-8E28-BD073E80DA91}"/>
              </a:ext>
            </a:extLst>
          </p:cNvPr>
          <p:cNvGrpSpPr/>
          <p:nvPr/>
        </p:nvGrpSpPr>
        <p:grpSpPr>
          <a:xfrm>
            <a:off x="9476234" y="5518799"/>
            <a:ext cx="403200" cy="964800"/>
            <a:chOff x="435535" y="2194144"/>
            <a:chExt cx="1262114" cy="2252664"/>
          </a:xfrm>
        </p:grpSpPr>
        <p:sp>
          <p:nvSpPr>
            <p:cNvPr id="37" name="Rectangle 36">
              <a:extLst>
                <a:ext uri="{FF2B5EF4-FFF2-40B4-BE49-F238E27FC236}">
                  <a16:creationId xmlns:a16="http://schemas.microsoft.com/office/drawing/2014/main" id="{CF393750-6F00-2146-8E21-EB6ED8A763C2}"/>
                </a:ext>
              </a:extLst>
            </p:cNvPr>
            <p:cNvSpPr/>
            <p:nvPr/>
          </p:nvSpPr>
          <p:spPr>
            <a:xfrm>
              <a:off x="435535" y="2194144"/>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8" name="Straight Arrow Connector 37">
              <a:extLst>
                <a:ext uri="{FF2B5EF4-FFF2-40B4-BE49-F238E27FC236}">
                  <a16:creationId xmlns:a16="http://schemas.microsoft.com/office/drawing/2014/main" id="{241D8C17-7936-544F-9CB7-A923AC0632DC}"/>
                </a:ext>
              </a:extLst>
            </p:cNvPr>
            <p:cNvCxnSpPr>
              <a:cxnSpLocks/>
              <a:endCxn id="37" idx="0"/>
            </p:cNvCxnSpPr>
            <p:nvPr/>
          </p:nvCxnSpPr>
          <p:spPr>
            <a:xfrm flipV="1">
              <a:off x="1064185" y="2194144"/>
              <a:ext cx="0" cy="22526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510CD3EB-3729-4A41-BBA8-EF35AAE48AE6}"/>
                </a:ext>
              </a:extLst>
            </p:cNvPr>
            <p:cNvCxnSpPr>
              <a:cxnSpLocks/>
            </p:cNvCxnSpPr>
            <p:nvPr/>
          </p:nvCxnSpPr>
          <p:spPr>
            <a:xfrm flipH="1" flipV="1">
              <a:off x="1069418" y="3320475"/>
              <a:ext cx="623417" cy="484981"/>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0" name="Rectangle 39">
              <a:extLst>
                <a:ext uri="{FF2B5EF4-FFF2-40B4-BE49-F238E27FC236}">
                  <a16:creationId xmlns:a16="http://schemas.microsoft.com/office/drawing/2014/main" id="{60114C81-757D-CD4C-88A6-411DED79D9D1}"/>
                </a:ext>
              </a:extLst>
            </p:cNvPr>
            <p:cNvSpPr/>
            <p:nvPr/>
          </p:nvSpPr>
          <p:spPr>
            <a:xfrm>
              <a:off x="1381126" y="3401010"/>
              <a:ext cx="316523" cy="404446"/>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1" name="Group 40">
            <a:extLst>
              <a:ext uri="{FF2B5EF4-FFF2-40B4-BE49-F238E27FC236}">
                <a16:creationId xmlns:a16="http://schemas.microsoft.com/office/drawing/2014/main" id="{69450B64-6CB6-A941-B9E0-BF4E71BA9627}"/>
              </a:ext>
            </a:extLst>
          </p:cNvPr>
          <p:cNvGrpSpPr/>
          <p:nvPr/>
        </p:nvGrpSpPr>
        <p:grpSpPr>
          <a:xfrm>
            <a:off x="8850179" y="5518799"/>
            <a:ext cx="403200" cy="964800"/>
            <a:chOff x="435535" y="2194143"/>
            <a:chExt cx="1262114" cy="2252665"/>
          </a:xfrm>
        </p:grpSpPr>
        <p:grpSp>
          <p:nvGrpSpPr>
            <p:cNvPr id="42" name="Group 41">
              <a:extLst>
                <a:ext uri="{FF2B5EF4-FFF2-40B4-BE49-F238E27FC236}">
                  <a16:creationId xmlns:a16="http://schemas.microsoft.com/office/drawing/2014/main" id="{59867DE3-AD73-4C45-A805-046782759E11}"/>
                </a:ext>
              </a:extLst>
            </p:cNvPr>
            <p:cNvGrpSpPr/>
            <p:nvPr/>
          </p:nvGrpSpPr>
          <p:grpSpPr>
            <a:xfrm>
              <a:off x="435535" y="2194144"/>
              <a:ext cx="1262114" cy="2252664"/>
              <a:chOff x="435535" y="2194144"/>
              <a:chExt cx="1262114" cy="2252664"/>
            </a:xfrm>
          </p:grpSpPr>
          <p:sp>
            <p:nvSpPr>
              <p:cNvPr id="44" name="Rectangle 43">
                <a:extLst>
                  <a:ext uri="{FF2B5EF4-FFF2-40B4-BE49-F238E27FC236}">
                    <a16:creationId xmlns:a16="http://schemas.microsoft.com/office/drawing/2014/main" id="{95F9461F-2526-F841-B2ED-E02957AA2C92}"/>
                  </a:ext>
                </a:extLst>
              </p:cNvPr>
              <p:cNvSpPr/>
              <p:nvPr/>
            </p:nvSpPr>
            <p:spPr>
              <a:xfrm>
                <a:off x="435535" y="2194144"/>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5" name="Straight Arrow Connector 44">
                <a:extLst>
                  <a:ext uri="{FF2B5EF4-FFF2-40B4-BE49-F238E27FC236}">
                    <a16:creationId xmlns:a16="http://schemas.microsoft.com/office/drawing/2014/main" id="{F79A79B6-58BF-3541-B731-43F1D02C7650}"/>
                  </a:ext>
                </a:extLst>
              </p:cNvPr>
              <p:cNvCxnSpPr>
                <a:cxnSpLocks/>
              </p:cNvCxnSpPr>
              <p:nvPr/>
            </p:nvCxnSpPr>
            <p:spPr>
              <a:xfrm flipV="1">
                <a:off x="1064185" y="2746236"/>
                <a:ext cx="0" cy="170057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F282E16E-C631-6F4F-B476-33BE176238FF}"/>
                  </a:ext>
                </a:extLst>
              </p:cNvPr>
              <p:cNvCxnSpPr>
                <a:cxnSpLocks/>
              </p:cNvCxnSpPr>
              <p:nvPr/>
            </p:nvCxnSpPr>
            <p:spPr>
              <a:xfrm flipH="1" flipV="1">
                <a:off x="1069418" y="3320475"/>
                <a:ext cx="623417" cy="484981"/>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7" name="Rectangle 46">
                <a:extLst>
                  <a:ext uri="{FF2B5EF4-FFF2-40B4-BE49-F238E27FC236}">
                    <a16:creationId xmlns:a16="http://schemas.microsoft.com/office/drawing/2014/main" id="{00407B6C-C8CA-0349-905A-7F35ACE9D203}"/>
                  </a:ext>
                </a:extLst>
              </p:cNvPr>
              <p:cNvSpPr/>
              <p:nvPr/>
            </p:nvSpPr>
            <p:spPr>
              <a:xfrm>
                <a:off x="1381126" y="3401010"/>
                <a:ext cx="316523" cy="404446"/>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3" name="Triangle 42">
              <a:extLst>
                <a:ext uri="{FF2B5EF4-FFF2-40B4-BE49-F238E27FC236}">
                  <a16:creationId xmlns:a16="http://schemas.microsoft.com/office/drawing/2014/main" id="{FE5D1FB4-2302-CF46-A449-973EF7329D37}"/>
                </a:ext>
              </a:extLst>
            </p:cNvPr>
            <p:cNvSpPr/>
            <p:nvPr/>
          </p:nvSpPr>
          <p:spPr>
            <a:xfrm rot="10800000">
              <a:off x="693249" y="2194143"/>
              <a:ext cx="741872" cy="552091"/>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8" name="TextBox 47">
            <a:extLst>
              <a:ext uri="{FF2B5EF4-FFF2-40B4-BE49-F238E27FC236}">
                <a16:creationId xmlns:a16="http://schemas.microsoft.com/office/drawing/2014/main" id="{502987C1-3E19-2749-8D88-6B1A51F7D007}"/>
              </a:ext>
            </a:extLst>
          </p:cNvPr>
          <p:cNvSpPr txBox="1"/>
          <p:nvPr/>
        </p:nvSpPr>
        <p:spPr>
          <a:xfrm>
            <a:off x="3695471" y="5632776"/>
            <a:ext cx="4801058" cy="461665"/>
          </a:xfrm>
          <a:prstGeom prst="rect">
            <a:avLst/>
          </a:prstGeom>
          <a:noFill/>
        </p:spPr>
        <p:txBody>
          <a:bodyPr wrap="none" rtlCol="0">
            <a:spAutoFit/>
          </a:bodyPr>
          <a:lstStyle/>
          <a:p>
            <a:r>
              <a:rPr lang="en-US" sz="2400" dirty="0">
                <a:hlinkClick r:id="rId2" action="ppaction://hlinksldjump"/>
              </a:rPr>
              <a:t>Explore other potential interventions</a:t>
            </a:r>
            <a:endParaRPr lang="en-US" sz="2400" dirty="0"/>
          </a:p>
        </p:txBody>
      </p:sp>
    </p:spTree>
    <p:extLst>
      <p:ext uri="{BB962C8B-B14F-4D97-AF65-F5344CB8AC3E}">
        <p14:creationId xmlns:p14="http://schemas.microsoft.com/office/powerpoint/2010/main" val="236597244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9A1A6D1-F428-9645-934E-F2927A715CEA}"/>
              </a:ext>
            </a:extLst>
          </p:cNvPr>
          <p:cNvSpPr>
            <a:spLocks noGrp="1"/>
          </p:cNvSpPr>
          <p:nvPr>
            <p:ph type="title"/>
          </p:nvPr>
        </p:nvSpPr>
        <p:spPr/>
        <p:txBody>
          <a:bodyPr/>
          <a:lstStyle/>
          <a:p>
            <a:pPr algn="ctr"/>
            <a:r>
              <a:rPr lang="en-US" b="1" dirty="0"/>
              <a:t>Isolated pools (including weir pools) scattered along a dry river channel</a:t>
            </a:r>
          </a:p>
        </p:txBody>
      </p:sp>
      <p:grpSp>
        <p:nvGrpSpPr>
          <p:cNvPr id="15" name="Group 14">
            <a:extLst>
              <a:ext uri="{FF2B5EF4-FFF2-40B4-BE49-F238E27FC236}">
                <a16:creationId xmlns:a16="http://schemas.microsoft.com/office/drawing/2014/main" id="{A8D40FD2-21BD-C942-8FAD-9C6F99458EB4}"/>
              </a:ext>
            </a:extLst>
          </p:cNvPr>
          <p:cNvGrpSpPr/>
          <p:nvPr/>
        </p:nvGrpSpPr>
        <p:grpSpPr>
          <a:xfrm>
            <a:off x="452467" y="2220821"/>
            <a:ext cx="1257300" cy="2252664"/>
            <a:chOff x="452467" y="2220821"/>
            <a:chExt cx="1257300" cy="2252664"/>
          </a:xfrm>
        </p:grpSpPr>
        <p:grpSp>
          <p:nvGrpSpPr>
            <p:cNvPr id="5" name="Group 4">
              <a:extLst>
                <a:ext uri="{FF2B5EF4-FFF2-40B4-BE49-F238E27FC236}">
                  <a16:creationId xmlns:a16="http://schemas.microsoft.com/office/drawing/2014/main" id="{B85A5A88-139B-C94D-A740-8275A744043E}"/>
                </a:ext>
              </a:extLst>
            </p:cNvPr>
            <p:cNvGrpSpPr/>
            <p:nvPr/>
          </p:nvGrpSpPr>
          <p:grpSpPr>
            <a:xfrm>
              <a:off x="452467" y="2220821"/>
              <a:ext cx="1257300" cy="2252664"/>
              <a:chOff x="418601" y="1690688"/>
              <a:chExt cx="1257300" cy="2252664"/>
            </a:xfrm>
          </p:grpSpPr>
          <p:sp>
            <p:nvSpPr>
              <p:cNvPr id="6" name="Rectangle 5">
                <a:extLst>
                  <a:ext uri="{FF2B5EF4-FFF2-40B4-BE49-F238E27FC236}">
                    <a16:creationId xmlns:a16="http://schemas.microsoft.com/office/drawing/2014/main" id="{3A41694B-2BBB-D543-B6A5-CA2F048E4FA4}"/>
                  </a:ext>
                </a:extLst>
              </p:cNvPr>
              <p:cNvSpPr/>
              <p:nvPr/>
            </p:nvSpPr>
            <p:spPr>
              <a:xfrm>
                <a:off x="418601" y="1690688"/>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 name="Straight Arrow Connector 6">
                <a:extLst>
                  <a:ext uri="{FF2B5EF4-FFF2-40B4-BE49-F238E27FC236}">
                    <a16:creationId xmlns:a16="http://schemas.microsoft.com/office/drawing/2014/main" id="{9557DC8C-752B-9C46-AA7E-9BC9FAB2D1C6}"/>
                  </a:ext>
                </a:extLst>
              </p:cNvPr>
              <p:cNvCxnSpPr>
                <a:cxnSpLocks/>
                <a:endCxn id="6" idx="0"/>
              </p:cNvCxnSpPr>
              <p:nvPr/>
            </p:nvCxnSpPr>
            <p:spPr>
              <a:xfrm flipV="1">
                <a:off x="1047251" y="1690688"/>
                <a:ext cx="0" cy="2252664"/>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9" name="Oval 8">
              <a:extLst>
                <a:ext uri="{FF2B5EF4-FFF2-40B4-BE49-F238E27FC236}">
                  <a16:creationId xmlns:a16="http://schemas.microsoft.com/office/drawing/2014/main" id="{5ACE0DD6-BD26-D24F-8519-14EE69A29B0B}"/>
                </a:ext>
              </a:extLst>
            </p:cNvPr>
            <p:cNvSpPr/>
            <p:nvPr/>
          </p:nvSpPr>
          <p:spPr>
            <a:xfrm>
              <a:off x="833467" y="3641083"/>
              <a:ext cx="495300" cy="2921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riangle 10">
              <a:extLst>
                <a:ext uri="{FF2B5EF4-FFF2-40B4-BE49-F238E27FC236}">
                  <a16:creationId xmlns:a16="http://schemas.microsoft.com/office/drawing/2014/main" id="{CB7E1CDF-4A3D-DB4F-A81D-FCB32148E71D}"/>
                </a:ext>
              </a:extLst>
            </p:cNvPr>
            <p:cNvSpPr/>
            <p:nvPr/>
          </p:nvSpPr>
          <p:spPr>
            <a:xfrm rot="10800000">
              <a:off x="771824" y="2676215"/>
              <a:ext cx="618586" cy="42456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2" name="Rectangle 11">
            <a:extLst>
              <a:ext uri="{FF2B5EF4-FFF2-40B4-BE49-F238E27FC236}">
                <a16:creationId xmlns:a16="http://schemas.microsoft.com/office/drawing/2014/main" id="{D0446182-AFA9-6A45-B265-73F342DF3477}"/>
              </a:ext>
            </a:extLst>
          </p:cNvPr>
          <p:cNvSpPr/>
          <p:nvPr/>
        </p:nvSpPr>
        <p:spPr>
          <a:xfrm>
            <a:off x="438750" y="4486992"/>
            <a:ext cx="1270000" cy="1600438"/>
          </a:xfrm>
          <a:prstGeom prst="rect">
            <a:avLst/>
          </a:prstGeom>
        </p:spPr>
        <p:txBody>
          <a:bodyPr wrap="square">
            <a:spAutoFit/>
          </a:bodyPr>
          <a:lstStyle/>
          <a:p>
            <a:pPr algn="ctr"/>
            <a:r>
              <a:rPr lang="en-US" sz="1400" dirty="0"/>
              <a:t>The river reach has reduced to a series of isolated pools, either natural or constructed.</a:t>
            </a:r>
          </a:p>
        </p:txBody>
      </p:sp>
      <p:sp>
        <p:nvSpPr>
          <p:cNvPr id="13" name="TextBox 12">
            <a:extLst>
              <a:ext uri="{FF2B5EF4-FFF2-40B4-BE49-F238E27FC236}">
                <a16:creationId xmlns:a16="http://schemas.microsoft.com/office/drawing/2014/main" id="{28F230AA-4163-D348-8D45-79EC3D18C7F4}"/>
              </a:ext>
            </a:extLst>
          </p:cNvPr>
          <p:cNvSpPr txBox="1"/>
          <p:nvPr/>
        </p:nvSpPr>
        <p:spPr>
          <a:xfrm>
            <a:off x="2552699" y="2215498"/>
            <a:ext cx="8509000" cy="2677656"/>
          </a:xfrm>
          <a:prstGeom prst="rect">
            <a:avLst/>
          </a:prstGeom>
          <a:noFill/>
        </p:spPr>
        <p:txBody>
          <a:bodyPr wrap="square" rtlCol="0">
            <a:spAutoFit/>
          </a:bodyPr>
          <a:lstStyle/>
          <a:p>
            <a:r>
              <a:rPr lang="en-US" sz="2800" dirty="0"/>
              <a:t>The fish communities in isolated pools are at potential risk from three sources – </a:t>
            </a:r>
          </a:p>
          <a:p>
            <a:pPr marL="457200" indent="-457200">
              <a:buFont typeface="Arial" panose="020B0604020202020204" pitchFamily="34" charset="0"/>
              <a:buChar char="•"/>
            </a:pPr>
            <a:r>
              <a:rPr lang="en-US" sz="2800" dirty="0"/>
              <a:t>Hypoxia developing in the pool from litter fall</a:t>
            </a:r>
          </a:p>
          <a:p>
            <a:pPr marL="457200" indent="-457200">
              <a:buFont typeface="Arial" panose="020B0604020202020204" pitchFamily="34" charset="0"/>
              <a:buChar char="•"/>
            </a:pPr>
            <a:r>
              <a:rPr lang="en-US" sz="2800" dirty="0"/>
              <a:t>Hypoxic inflows from upstream </a:t>
            </a:r>
          </a:p>
          <a:p>
            <a:pPr marL="457200" indent="-457200">
              <a:buFont typeface="Arial" panose="020B0604020202020204" pitchFamily="34" charset="0"/>
              <a:buChar char="•"/>
            </a:pPr>
            <a:r>
              <a:rPr lang="en-US" sz="2800" dirty="0"/>
              <a:t>Hypoxia following destratification once the flow front reaches the pool.</a:t>
            </a:r>
          </a:p>
        </p:txBody>
      </p:sp>
      <p:sp>
        <p:nvSpPr>
          <p:cNvPr id="14" name="TextBox 13">
            <a:extLst>
              <a:ext uri="{FF2B5EF4-FFF2-40B4-BE49-F238E27FC236}">
                <a16:creationId xmlns:a16="http://schemas.microsoft.com/office/drawing/2014/main" id="{97986840-F3BA-2147-A404-A4439F061A26}"/>
              </a:ext>
            </a:extLst>
          </p:cNvPr>
          <p:cNvSpPr txBox="1"/>
          <p:nvPr/>
        </p:nvSpPr>
        <p:spPr>
          <a:xfrm>
            <a:off x="4182976" y="5094798"/>
            <a:ext cx="3826047" cy="646331"/>
          </a:xfrm>
          <a:prstGeom prst="rect">
            <a:avLst/>
          </a:prstGeom>
          <a:noFill/>
        </p:spPr>
        <p:txBody>
          <a:bodyPr wrap="none" rtlCol="0">
            <a:spAutoFit/>
          </a:bodyPr>
          <a:lstStyle/>
          <a:p>
            <a:r>
              <a:rPr lang="en-US" sz="3600" b="1" dirty="0">
                <a:hlinkClick r:id="rId2" action="ppaction://hlinksldjump"/>
              </a:rPr>
              <a:t>Assessing the Risks</a:t>
            </a:r>
            <a:endParaRPr lang="en-US" sz="3600" b="1" dirty="0"/>
          </a:p>
        </p:txBody>
      </p:sp>
      <p:sp>
        <p:nvSpPr>
          <p:cNvPr id="16" name="Rectangle 15">
            <a:extLst>
              <a:ext uri="{FF2B5EF4-FFF2-40B4-BE49-F238E27FC236}">
                <a16:creationId xmlns:a16="http://schemas.microsoft.com/office/drawing/2014/main" id="{DCA0D73C-73D1-6B42-9912-8C9DBBC063B0}"/>
              </a:ext>
            </a:extLst>
          </p:cNvPr>
          <p:cNvSpPr/>
          <p:nvPr/>
        </p:nvSpPr>
        <p:spPr>
          <a:xfrm>
            <a:off x="5226499" y="6256387"/>
            <a:ext cx="1739002" cy="400110"/>
          </a:xfrm>
          <a:prstGeom prst="rect">
            <a:avLst/>
          </a:prstGeom>
        </p:spPr>
        <p:txBody>
          <a:bodyPr wrap="none">
            <a:spAutoFit/>
          </a:bodyPr>
          <a:lstStyle/>
          <a:p>
            <a:r>
              <a:rPr lang="en-US" sz="2000" b="1" dirty="0">
                <a:hlinkClick r:id="rId3" action="ppaction://hlinksldjump"/>
              </a:rPr>
              <a:t>Return to start</a:t>
            </a:r>
            <a:endParaRPr lang="en-US" sz="2000" b="1" dirty="0"/>
          </a:p>
        </p:txBody>
      </p:sp>
    </p:spTree>
    <p:extLst>
      <p:ext uri="{BB962C8B-B14F-4D97-AF65-F5344CB8AC3E}">
        <p14:creationId xmlns:p14="http://schemas.microsoft.com/office/powerpoint/2010/main" val="338626723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615E31B-F098-AC4E-8981-0202454FE29E}"/>
              </a:ext>
            </a:extLst>
          </p:cNvPr>
          <p:cNvSpPr>
            <a:spLocks noGrp="1"/>
          </p:cNvSpPr>
          <p:nvPr>
            <p:ph type="title"/>
          </p:nvPr>
        </p:nvSpPr>
        <p:spPr/>
        <p:txBody>
          <a:bodyPr/>
          <a:lstStyle/>
          <a:p>
            <a:pPr algn="ctr"/>
            <a:r>
              <a:rPr lang="en-US" b="1" dirty="0"/>
              <a:t>Intervention Options: Intercepting the hypoxic flow-front</a:t>
            </a:r>
          </a:p>
        </p:txBody>
      </p:sp>
      <p:sp>
        <p:nvSpPr>
          <p:cNvPr id="5" name="TextBox 4">
            <a:extLst>
              <a:ext uri="{FF2B5EF4-FFF2-40B4-BE49-F238E27FC236}">
                <a16:creationId xmlns:a16="http://schemas.microsoft.com/office/drawing/2014/main" id="{B6630556-9E32-B547-AE21-9A73437095D0}"/>
              </a:ext>
            </a:extLst>
          </p:cNvPr>
          <p:cNvSpPr txBox="1"/>
          <p:nvPr/>
        </p:nvSpPr>
        <p:spPr>
          <a:xfrm>
            <a:off x="2171700" y="1690688"/>
            <a:ext cx="8193670" cy="2308324"/>
          </a:xfrm>
          <a:prstGeom prst="rect">
            <a:avLst/>
          </a:prstGeom>
          <a:noFill/>
        </p:spPr>
        <p:txBody>
          <a:bodyPr wrap="square" rtlCol="0">
            <a:spAutoFit/>
          </a:bodyPr>
          <a:lstStyle/>
          <a:p>
            <a:pPr algn="ctr"/>
            <a:r>
              <a:rPr lang="en-US" sz="3600" dirty="0"/>
              <a:t>Is there enough water-pump capacity along the river reach to effectively </a:t>
            </a:r>
          </a:p>
          <a:p>
            <a:pPr algn="ctr"/>
            <a:r>
              <a:rPr lang="en-US" sz="3600" dirty="0"/>
              <a:t>remove the first two days of flow along the reach?*  </a:t>
            </a:r>
          </a:p>
        </p:txBody>
      </p:sp>
      <p:sp>
        <p:nvSpPr>
          <p:cNvPr id="6" name="TextBox 5">
            <a:extLst>
              <a:ext uri="{FF2B5EF4-FFF2-40B4-BE49-F238E27FC236}">
                <a16:creationId xmlns:a16="http://schemas.microsoft.com/office/drawing/2014/main" id="{8649906D-AEC3-1841-A080-DC022DD06AC3}"/>
              </a:ext>
            </a:extLst>
          </p:cNvPr>
          <p:cNvSpPr txBox="1"/>
          <p:nvPr/>
        </p:nvSpPr>
        <p:spPr>
          <a:xfrm>
            <a:off x="3600000" y="4483100"/>
            <a:ext cx="804900" cy="646331"/>
          </a:xfrm>
          <a:prstGeom prst="rect">
            <a:avLst/>
          </a:prstGeom>
          <a:noFill/>
        </p:spPr>
        <p:txBody>
          <a:bodyPr wrap="none" rtlCol="0">
            <a:spAutoFit/>
          </a:bodyPr>
          <a:lstStyle/>
          <a:p>
            <a:r>
              <a:rPr lang="en-US" sz="3600" b="1" dirty="0">
                <a:solidFill>
                  <a:srgbClr val="00B050"/>
                </a:solidFill>
                <a:hlinkClick r:id="rId2" action="ppaction://hlinksldjump"/>
              </a:rPr>
              <a:t>Yes</a:t>
            </a:r>
            <a:endParaRPr lang="en-US" sz="3600" b="1" dirty="0">
              <a:solidFill>
                <a:srgbClr val="00B050"/>
              </a:solidFill>
            </a:endParaRPr>
          </a:p>
        </p:txBody>
      </p:sp>
      <p:sp>
        <p:nvSpPr>
          <p:cNvPr id="7" name="TextBox 6">
            <a:extLst>
              <a:ext uri="{FF2B5EF4-FFF2-40B4-BE49-F238E27FC236}">
                <a16:creationId xmlns:a16="http://schemas.microsoft.com/office/drawing/2014/main" id="{FD68E36D-1FD9-AD4D-A39A-E06496749E88}"/>
              </a:ext>
            </a:extLst>
          </p:cNvPr>
          <p:cNvSpPr txBox="1"/>
          <p:nvPr/>
        </p:nvSpPr>
        <p:spPr>
          <a:xfrm>
            <a:off x="7804600" y="4483099"/>
            <a:ext cx="737702" cy="646331"/>
          </a:xfrm>
          <a:prstGeom prst="rect">
            <a:avLst/>
          </a:prstGeom>
          <a:noFill/>
        </p:spPr>
        <p:txBody>
          <a:bodyPr wrap="none" rtlCol="0">
            <a:spAutoFit/>
          </a:bodyPr>
          <a:lstStyle/>
          <a:p>
            <a:r>
              <a:rPr lang="en-US" sz="3600" b="1" dirty="0">
                <a:solidFill>
                  <a:srgbClr val="00B050"/>
                </a:solidFill>
                <a:hlinkClick r:id="rId3" action="ppaction://hlinksldjump"/>
              </a:rPr>
              <a:t>No</a:t>
            </a:r>
            <a:endParaRPr lang="en-US" sz="3600" b="1" dirty="0">
              <a:solidFill>
                <a:srgbClr val="00B050"/>
              </a:solidFill>
            </a:endParaRPr>
          </a:p>
        </p:txBody>
      </p:sp>
      <p:sp>
        <p:nvSpPr>
          <p:cNvPr id="8" name="TextBox 7">
            <a:extLst>
              <a:ext uri="{FF2B5EF4-FFF2-40B4-BE49-F238E27FC236}">
                <a16:creationId xmlns:a16="http://schemas.microsoft.com/office/drawing/2014/main" id="{385A40E6-4905-CA43-A133-49EF8EA6FC17}"/>
              </a:ext>
            </a:extLst>
          </p:cNvPr>
          <p:cNvSpPr txBox="1"/>
          <p:nvPr/>
        </p:nvSpPr>
        <p:spPr>
          <a:xfrm>
            <a:off x="2171700" y="5498671"/>
            <a:ext cx="7765817" cy="923330"/>
          </a:xfrm>
          <a:prstGeom prst="rect">
            <a:avLst/>
          </a:prstGeom>
          <a:noFill/>
        </p:spPr>
        <p:txBody>
          <a:bodyPr wrap="square" rtlCol="0">
            <a:spAutoFit/>
          </a:bodyPr>
          <a:lstStyle/>
          <a:p>
            <a:r>
              <a:rPr lang="en-US" dirty="0"/>
              <a:t>*As an indication, a single 12” irrigation pump can displace something of the order of 10ML/day.  In most circumstances the pumping option is probably limited to total flows of less than about 200 ML/day.</a:t>
            </a:r>
          </a:p>
        </p:txBody>
      </p:sp>
      <p:grpSp>
        <p:nvGrpSpPr>
          <p:cNvPr id="18" name="Group 17">
            <a:extLst>
              <a:ext uri="{FF2B5EF4-FFF2-40B4-BE49-F238E27FC236}">
                <a16:creationId xmlns:a16="http://schemas.microsoft.com/office/drawing/2014/main" id="{04082E47-F390-2540-B88C-9F2D3FF352D0}"/>
              </a:ext>
            </a:extLst>
          </p:cNvPr>
          <p:cNvGrpSpPr/>
          <p:nvPr/>
        </p:nvGrpSpPr>
        <p:grpSpPr>
          <a:xfrm>
            <a:off x="11353800" y="5477937"/>
            <a:ext cx="403200" cy="964800"/>
            <a:chOff x="452467" y="2220821"/>
            <a:chExt cx="1257300" cy="2252664"/>
          </a:xfrm>
        </p:grpSpPr>
        <p:grpSp>
          <p:nvGrpSpPr>
            <p:cNvPr id="19" name="Group 18">
              <a:extLst>
                <a:ext uri="{FF2B5EF4-FFF2-40B4-BE49-F238E27FC236}">
                  <a16:creationId xmlns:a16="http://schemas.microsoft.com/office/drawing/2014/main" id="{0DEF9355-4698-9449-9860-1BF490BF9E8E}"/>
                </a:ext>
              </a:extLst>
            </p:cNvPr>
            <p:cNvGrpSpPr/>
            <p:nvPr/>
          </p:nvGrpSpPr>
          <p:grpSpPr>
            <a:xfrm>
              <a:off x="452467" y="2220821"/>
              <a:ext cx="1257300" cy="2252664"/>
              <a:chOff x="418601" y="1690688"/>
              <a:chExt cx="1257300" cy="2252664"/>
            </a:xfrm>
          </p:grpSpPr>
          <p:sp>
            <p:nvSpPr>
              <p:cNvPr id="22" name="Rectangle 21">
                <a:extLst>
                  <a:ext uri="{FF2B5EF4-FFF2-40B4-BE49-F238E27FC236}">
                    <a16:creationId xmlns:a16="http://schemas.microsoft.com/office/drawing/2014/main" id="{07306932-01A2-8341-9DF5-2AF6077AB21A}"/>
                  </a:ext>
                </a:extLst>
              </p:cNvPr>
              <p:cNvSpPr/>
              <p:nvPr/>
            </p:nvSpPr>
            <p:spPr>
              <a:xfrm>
                <a:off x="418601" y="1690688"/>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3" name="Straight Arrow Connector 22">
                <a:extLst>
                  <a:ext uri="{FF2B5EF4-FFF2-40B4-BE49-F238E27FC236}">
                    <a16:creationId xmlns:a16="http://schemas.microsoft.com/office/drawing/2014/main" id="{1B25A3F1-676D-214C-B326-E8B1C665CB72}"/>
                  </a:ext>
                </a:extLst>
              </p:cNvPr>
              <p:cNvCxnSpPr>
                <a:cxnSpLocks/>
                <a:endCxn id="22" idx="0"/>
              </p:cNvCxnSpPr>
              <p:nvPr/>
            </p:nvCxnSpPr>
            <p:spPr>
              <a:xfrm flipV="1">
                <a:off x="1047251" y="1690688"/>
                <a:ext cx="0" cy="2252664"/>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20" name="Oval 19">
              <a:extLst>
                <a:ext uri="{FF2B5EF4-FFF2-40B4-BE49-F238E27FC236}">
                  <a16:creationId xmlns:a16="http://schemas.microsoft.com/office/drawing/2014/main" id="{FBBA8273-B8A9-2D45-B5DB-376322A54B0B}"/>
                </a:ext>
              </a:extLst>
            </p:cNvPr>
            <p:cNvSpPr/>
            <p:nvPr/>
          </p:nvSpPr>
          <p:spPr>
            <a:xfrm>
              <a:off x="833467" y="3578133"/>
              <a:ext cx="495300" cy="2921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riangle 20">
              <a:extLst>
                <a:ext uri="{FF2B5EF4-FFF2-40B4-BE49-F238E27FC236}">
                  <a16:creationId xmlns:a16="http://schemas.microsoft.com/office/drawing/2014/main" id="{5AE07B4D-F4E6-8547-966C-1E8FB1EBA4FD}"/>
                </a:ext>
              </a:extLst>
            </p:cNvPr>
            <p:cNvSpPr/>
            <p:nvPr/>
          </p:nvSpPr>
          <p:spPr>
            <a:xfrm rot="10800000">
              <a:off x="771824" y="2676215"/>
              <a:ext cx="618586" cy="42456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23596417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3F0851-3F97-2C47-9BC6-FD505A46DC3B}"/>
              </a:ext>
            </a:extLst>
          </p:cNvPr>
          <p:cNvSpPr>
            <a:spLocks noGrp="1"/>
          </p:cNvSpPr>
          <p:nvPr>
            <p:ph type="title"/>
          </p:nvPr>
        </p:nvSpPr>
        <p:spPr/>
        <p:txBody>
          <a:bodyPr/>
          <a:lstStyle/>
          <a:p>
            <a:pPr algn="ctr"/>
            <a:r>
              <a:rPr lang="en-US" b="1" dirty="0"/>
              <a:t>Using Pumping Infrastructure</a:t>
            </a:r>
          </a:p>
        </p:txBody>
      </p:sp>
      <p:sp>
        <p:nvSpPr>
          <p:cNvPr id="5" name="Content Placeholder 4">
            <a:extLst>
              <a:ext uri="{FF2B5EF4-FFF2-40B4-BE49-F238E27FC236}">
                <a16:creationId xmlns:a16="http://schemas.microsoft.com/office/drawing/2014/main" id="{6AAD7486-46AC-544A-817D-53297559F916}"/>
              </a:ext>
            </a:extLst>
          </p:cNvPr>
          <p:cNvSpPr>
            <a:spLocks noGrp="1"/>
          </p:cNvSpPr>
          <p:nvPr>
            <p:ph idx="1"/>
          </p:nvPr>
        </p:nvSpPr>
        <p:spPr/>
        <p:txBody>
          <a:bodyPr>
            <a:normAutofit/>
          </a:bodyPr>
          <a:lstStyle/>
          <a:p>
            <a:r>
              <a:rPr lang="en-US" sz="2400" dirty="0"/>
              <a:t>In this approach the hypoxic flow front is pumped out of channel. </a:t>
            </a:r>
          </a:p>
          <a:p>
            <a:r>
              <a:rPr lang="en-US" sz="2400" dirty="0"/>
              <a:t>Once the dissolved oxygen concentration in the water at the flow front reaches 4- 6 mg/L, pumping ceases and the flow front is allowed to pass downstream.</a:t>
            </a:r>
          </a:p>
          <a:p>
            <a:r>
              <a:rPr lang="en-US" sz="2400" dirty="0"/>
              <a:t>In flows going down previously dry channels, more than one point of intervention may be necessary, as the flow front may once more become hypoxic.</a:t>
            </a:r>
          </a:p>
          <a:p>
            <a:r>
              <a:rPr lang="en-US" sz="2400" dirty="0"/>
              <a:t>Ideally, appropriate sites are identified, and arrangements are made to use the irrigation infrastructure as a contingency, well before it is needed.</a:t>
            </a:r>
          </a:p>
          <a:p>
            <a:r>
              <a:rPr lang="en-US" sz="2400" dirty="0"/>
              <a:t>It is likely that regulatory approval will need to be arranged to harvest the flow front.</a:t>
            </a:r>
          </a:p>
        </p:txBody>
      </p:sp>
      <p:sp>
        <p:nvSpPr>
          <p:cNvPr id="6" name="TextBox 5">
            <a:extLst>
              <a:ext uri="{FF2B5EF4-FFF2-40B4-BE49-F238E27FC236}">
                <a16:creationId xmlns:a16="http://schemas.microsoft.com/office/drawing/2014/main" id="{93387FF1-9AA9-DE41-8360-95B90A6570A6}"/>
              </a:ext>
            </a:extLst>
          </p:cNvPr>
          <p:cNvSpPr txBox="1"/>
          <p:nvPr/>
        </p:nvSpPr>
        <p:spPr>
          <a:xfrm>
            <a:off x="3721792" y="5635134"/>
            <a:ext cx="4748416" cy="584775"/>
          </a:xfrm>
          <a:prstGeom prst="rect">
            <a:avLst/>
          </a:prstGeom>
          <a:noFill/>
        </p:spPr>
        <p:txBody>
          <a:bodyPr wrap="none" rtlCol="0">
            <a:spAutoFit/>
          </a:bodyPr>
          <a:lstStyle/>
          <a:p>
            <a:r>
              <a:rPr lang="en-US" sz="3200" dirty="0">
                <a:hlinkClick r:id="rId2" action="ppaction://hlinksldjump"/>
              </a:rPr>
              <a:t>Explore other interventions</a:t>
            </a:r>
            <a:endParaRPr lang="en-US" sz="3200" dirty="0"/>
          </a:p>
        </p:txBody>
      </p:sp>
      <p:grpSp>
        <p:nvGrpSpPr>
          <p:cNvPr id="16" name="Group 15">
            <a:extLst>
              <a:ext uri="{FF2B5EF4-FFF2-40B4-BE49-F238E27FC236}">
                <a16:creationId xmlns:a16="http://schemas.microsoft.com/office/drawing/2014/main" id="{23DD1DD6-1DFD-7745-A1E1-16EE978B6487}"/>
              </a:ext>
            </a:extLst>
          </p:cNvPr>
          <p:cNvGrpSpPr/>
          <p:nvPr/>
        </p:nvGrpSpPr>
        <p:grpSpPr>
          <a:xfrm>
            <a:off x="11353799" y="5509897"/>
            <a:ext cx="403200" cy="964800"/>
            <a:chOff x="452467" y="2220821"/>
            <a:chExt cx="1257300" cy="2252664"/>
          </a:xfrm>
        </p:grpSpPr>
        <p:grpSp>
          <p:nvGrpSpPr>
            <p:cNvPr id="17" name="Group 16">
              <a:extLst>
                <a:ext uri="{FF2B5EF4-FFF2-40B4-BE49-F238E27FC236}">
                  <a16:creationId xmlns:a16="http://schemas.microsoft.com/office/drawing/2014/main" id="{8A3702E6-6993-DC46-B508-8AF8C2D87CE8}"/>
                </a:ext>
              </a:extLst>
            </p:cNvPr>
            <p:cNvGrpSpPr/>
            <p:nvPr/>
          </p:nvGrpSpPr>
          <p:grpSpPr>
            <a:xfrm>
              <a:off x="452467" y="2220821"/>
              <a:ext cx="1257300" cy="2252664"/>
              <a:chOff x="418601" y="1690688"/>
              <a:chExt cx="1257300" cy="2252664"/>
            </a:xfrm>
          </p:grpSpPr>
          <p:sp>
            <p:nvSpPr>
              <p:cNvPr id="20" name="Rectangle 19">
                <a:extLst>
                  <a:ext uri="{FF2B5EF4-FFF2-40B4-BE49-F238E27FC236}">
                    <a16:creationId xmlns:a16="http://schemas.microsoft.com/office/drawing/2014/main" id="{92D19BF2-5FF9-8F48-9F4E-36155288B3C0}"/>
                  </a:ext>
                </a:extLst>
              </p:cNvPr>
              <p:cNvSpPr/>
              <p:nvPr/>
            </p:nvSpPr>
            <p:spPr>
              <a:xfrm>
                <a:off x="418601" y="1690688"/>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1" name="Straight Arrow Connector 20">
                <a:extLst>
                  <a:ext uri="{FF2B5EF4-FFF2-40B4-BE49-F238E27FC236}">
                    <a16:creationId xmlns:a16="http://schemas.microsoft.com/office/drawing/2014/main" id="{8CF07537-0AFF-1744-BEF0-22104CD2A36C}"/>
                  </a:ext>
                </a:extLst>
              </p:cNvPr>
              <p:cNvCxnSpPr>
                <a:cxnSpLocks/>
                <a:endCxn id="20" idx="0"/>
              </p:cNvCxnSpPr>
              <p:nvPr/>
            </p:nvCxnSpPr>
            <p:spPr>
              <a:xfrm flipV="1">
                <a:off x="1047251" y="1690688"/>
                <a:ext cx="0" cy="2252664"/>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18" name="Oval 17">
              <a:extLst>
                <a:ext uri="{FF2B5EF4-FFF2-40B4-BE49-F238E27FC236}">
                  <a16:creationId xmlns:a16="http://schemas.microsoft.com/office/drawing/2014/main" id="{3258033A-8BFF-3142-A198-3ABDBFAC0DBD}"/>
                </a:ext>
              </a:extLst>
            </p:cNvPr>
            <p:cNvSpPr/>
            <p:nvPr/>
          </p:nvSpPr>
          <p:spPr>
            <a:xfrm>
              <a:off x="833467" y="3578133"/>
              <a:ext cx="495300" cy="2921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riangle 18">
              <a:extLst>
                <a:ext uri="{FF2B5EF4-FFF2-40B4-BE49-F238E27FC236}">
                  <a16:creationId xmlns:a16="http://schemas.microsoft.com/office/drawing/2014/main" id="{3761C9BE-A893-2241-98F8-48BADF1683F0}"/>
                </a:ext>
              </a:extLst>
            </p:cNvPr>
            <p:cNvSpPr/>
            <p:nvPr/>
          </p:nvSpPr>
          <p:spPr>
            <a:xfrm rot="10800000">
              <a:off x="771824" y="2676215"/>
              <a:ext cx="618586" cy="42456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83728828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F727F1-CA8A-4C46-98D3-285854EB7E09}"/>
              </a:ext>
            </a:extLst>
          </p:cNvPr>
          <p:cNvSpPr>
            <a:spLocks noGrp="1"/>
          </p:cNvSpPr>
          <p:nvPr>
            <p:ph type="title" idx="4294967295"/>
          </p:nvPr>
        </p:nvSpPr>
        <p:spPr>
          <a:xfrm>
            <a:off x="838200" y="363600"/>
            <a:ext cx="10515600" cy="1325563"/>
          </a:xfrm>
        </p:spPr>
        <p:txBody>
          <a:bodyPr/>
          <a:lstStyle/>
          <a:p>
            <a:pPr algn="ctr"/>
            <a:r>
              <a:rPr lang="en-US" b="1" dirty="0"/>
              <a:t>Intervention Options: Off River Diversion </a:t>
            </a:r>
          </a:p>
        </p:txBody>
      </p:sp>
      <p:sp>
        <p:nvSpPr>
          <p:cNvPr id="4" name="TextBox 3">
            <a:extLst>
              <a:ext uri="{FF2B5EF4-FFF2-40B4-BE49-F238E27FC236}">
                <a16:creationId xmlns:a16="http://schemas.microsoft.com/office/drawing/2014/main" id="{B25B7B30-DA26-ED45-B34D-491F19130CF0}"/>
              </a:ext>
            </a:extLst>
          </p:cNvPr>
          <p:cNvSpPr txBox="1"/>
          <p:nvPr/>
        </p:nvSpPr>
        <p:spPr>
          <a:xfrm>
            <a:off x="1009650" y="1689163"/>
            <a:ext cx="10172700" cy="1569660"/>
          </a:xfrm>
          <a:prstGeom prst="rect">
            <a:avLst/>
          </a:prstGeom>
          <a:noFill/>
        </p:spPr>
        <p:txBody>
          <a:bodyPr wrap="square" rtlCol="0">
            <a:spAutoFit/>
          </a:bodyPr>
          <a:lstStyle/>
          <a:p>
            <a:r>
              <a:rPr lang="en-US" sz="2400" dirty="0"/>
              <a:t>Is there a suitable site (or sites) along the channel to divert the first approximately two days of the flow front away from the river channel.  Suitable sites could include dry wetlands (especially if controlled by regulators),  irrigation channels, dry deflation basin lakes, or off-river water storages*.</a:t>
            </a:r>
          </a:p>
        </p:txBody>
      </p:sp>
      <p:sp>
        <p:nvSpPr>
          <p:cNvPr id="5" name="TextBox 4">
            <a:extLst>
              <a:ext uri="{FF2B5EF4-FFF2-40B4-BE49-F238E27FC236}">
                <a16:creationId xmlns:a16="http://schemas.microsoft.com/office/drawing/2014/main" id="{195B153D-69E6-EE48-A968-52FD8C51498C}"/>
              </a:ext>
            </a:extLst>
          </p:cNvPr>
          <p:cNvSpPr txBox="1"/>
          <p:nvPr/>
        </p:nvSpPr>
        <p:spPr>
          <a:xfrm>
            <a:off x="1028700" y="5918201"/>
            <a:ext cx="9354957" cy="646331"/>
          </a:xfrm>
          <a:prstGeom prst="rect">
            <a:avLst/>
          </a:prstGeom>
          <a:noFill/>
        </p:spPr>
        <p:txBody>
          <a:bodyPr wrap="square" rtlCol="0">
            <a:spAutoFit/>
          </a:bodyPr>
          <a:lstStyle/>
          <a:p>
            <a:pPr algn="ctr"/>
            <a:r>
              <a:rPr lang="en-US" dirty="0"/>
              <a:t>*If the off-river water storages contain water, ensure that there is sufficient</a:t>
            </a:r>
          </a:p>
          <a:p>
            <a:pPr algn="ctr"/>
            <a:r>
              <a:rPr lang="en-US" dirty="0"/>
              <a:t> water currently in the storage to prevent extensive hypoxia following flow diversion</a:t>
            </a:r>
          </a:p>
        </p:txBody>
      </p:sp>
      <p:sp>
        <p:nvSpPr>
          <p:cNvPr id="6" name="TextBox 5">
            <a:extLst>
              <a:ext uri="{FF2B5EF4-FFF2-40B4-BE49-F238E27FC236}">
                <a16:creationId xmlns:a16="http://schemas.microsoft.com/office/drawing/2014/main" id="{8FC9BE45-4C02-5140-9353-180755AC3CCD}"/>
              </a:ext>
            </a:extLst>
          </p:cNvPr>
          <p:cNvSpPr txBox="1"/>
          <p:nvPr/>
        </p:nvSpPr>
        <p:spPr>
          <a:xfrm>
            <a:off x="3600000" y="4482000"/>
            <a:ext cx="804900" cy="646331"/>
          </a:xfrm>
          <a:prstGeom prst="rect">
            <a:avLst/>
          </a:prstGeom>
          <a:noFill/>
        </p:spPr>
        <p:txBody>
          <a:bodyPr wrap="none" rtlCol="0">
            <a:spAutoFit/>
          </a:bodyPr>
          <a:lstStyle/>
          <a:p>
            <a:r>
              <a:rPr lang="en-US" sz="3600" b="1" dirty="0">
                <a:hlinkClick r:id="rId2" action="ppaction://hlinksldjump"/>
              </a:rPr>
              <a:t>Yes</a:t>
            </a:r>
            <a:endParaRPr lang="en-US" sz="3600" b="1" dirty="0"/>
          </a:p>
        </p:txBody>
      </p:sp>
      <p:sp>
        <p:nvSpPr>
          <p:cNvPr id="7" name="TextBox 6">
            <a:extLst>
              <a:ext uri="{FF2B5EF4-FFF2-40B4-BE49-F238E27FC236}">
                <a16:creationId xmlns:a16="http://schemas.microsoft.com/office/drawing/2014/main" id="{12A4F828-0AF0-8B4D-8B8A-56377FCE6ACA}"/>
              </a:ext>
            </a:extLst>
          </p:cNvPr>
          <p:cNvSpPr txBox="1"/>
          <p:nvPr/>
        </p:nvSpPr>
        <p:spPr>
          <a:xfrm>
            <a:off x="7804800" y="4482000"/>
            <a:ext cx="737702" cy="646331"/>
          </a:xfrm>
          <a:prstGeom prst="rect">
            <a:avLst/>
          </a:prstGeom>
          <a:noFill/>
        </p:spPr>
        <p:txBody>
          <a:bodyPr wrap="none" rtlCol="0">
            <a:spAutoFit/>
          </a:bodyPr>
          <a:lstStyle/>
          <a:p>
            <a:r>
              <a:rPr lang="en-US" sz="3600" b="1" dirty="0">
                <a:solidFill>
                  <a:srgbClr val="00B050"/>
                </a:solidFill>
                <a:hlinkClick r:id="rId3" action="ppaction://hlinksldjump"/>
              </a:rPr>
              <a:t>No</a:t>
            </a:r>
            <a:endParaRPr lang="en-US" sz="3600" b="1" dirty="0">
              <a:solidFill>
                <a:srgbClr val="00B050"/>
              </a:solidFill>
            </a:endParaRPr>
          </a:p>
        </p:txBody>
      </p:sp>
      <p:grpSp>
        <p:nvGrpSpPr>
          <p:cNvPr id="17" name="Group 16">
            <a:extLst>
              <a:ext uri="{FF2B5EF4-FFF2-40B4-BE49-F238E27FC236}">
                <a16:creationId xmlns:a16="http://schemas.microsoft.com/office/drawing/2014/main" id="{46310FDE-8125-054F-A286-DD27ED412112}"/>
              </a:ext>
            </a:extLst>
          </p:cNvPr>
          <p:cNvGrpSpPr/>
          <p:nvPr/>
        </p:nvGrpSpPr>
        <p:grpSpPr>
          <a:xfrm>
            <a:off x="11353800" y="5443200"/>
            <a:ext cx="403200" cy="964800"/>
            <a:chOff x="452467" y="2220821"/>
            <a:chExt cx="1257300" cy="2252664"/>
          </a:xfrm>
        </p:grpSpPr>
        <p:grpSp>
          <p:nvGrpSpPr>
            <p:cNvPr id="18" name="Group 17">
              <a:extLst>
                <a:ext uri="{FF2B5EF4-FFF2-40B4-BE49-F238E27FC236}">
                  <a16:creationId xmlns:a16="http://schemas.microsoft.com/office/drawing/2014/main" id="{DC545EA7-908D-1D46-BBDE-3DF12146A253}"/>
                </a:ext>
              </a:extLst>
            </p:cNvPr>
            <p:cNvGrpSpPr/>
            <p:nvPr/>
          </p:nvGrpSpPr>
          <p:grpSpPr>
            <a:xfrm>
              <a:off x="452467" y="2220821"/>
              <a:ext cx="1257300" cy="2252664"/>
              <a:chOff x="418601" y="1690688"/>
              <a:chExt cx="1257300" cy="2252664"/>
            </a:xfrm>
          </p:grpSpPr>
          <p:sp>
            <p:nvSpPr>
              <p:cNvPr id="21" name="Rectangle 20">
                <a:extLst>
                  <a:ext uri="{FF2B5EF4-FFF2-40B4-BE49-F238E27FC236}">
                    <a16:creationId xmlns:a16="http://schemas.microsoft.com/office/drawing/2014/main" id="{4CED05F5-793E-F24F-82F0-BF4455E99718}"/>
                  </a:ext>
                </a:extLst>
              </p:cNvPr>
              <p:cNvSpPr/>
              <p:nvPr/>
            </p:nvSpPr>
            <p:spPr>
              <a:xfrm>
                <a:off x="418601" y="1690688"/>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2" name="Straight Arrow Connector 21">
                <a:extLst>
                  <a:ext uri="{FF2B5EF4-FFF2-40B4-BE49-F238E27FC236}">
                    <a16:creationId xmlns:a16="http://schemas.microsoft.com/office/drawing/2014/main" id="{E67686E2-67AD-BE4D-B03E-ED174F712F14}"/>
                  </a:ext>
                </a:extLst>
              </p:cNvPr>
              <p:cNvCxnSpPr>
                <a:cxnSpLocks/>
                <a:endCxn id="21" idx="0"/>
              </p:cNvCxnSpPr>
              <p:nvPr/>
            </p:nvCxnSpPr>
            <p:spPr>
              <a:xfrm flipV="1">
                <a:off x="1047251" y="1690688"/>
                <a:ext cx="0" cy="2252664"/>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19" name="Oval 18">
              <a:extLst>
                <a:ext uri="{FF2B5EF4-FFF2-40B4-BE49-F238E27FC236}">
                  <a16:creationId xmlns:a16="http://schemas.microsoft.com/office/drawing/2014/main" id="{7CC0244F-ABAB-6F44-9974-67D16195AC16}"/>
                </a:ext>
              </a:extLst>
            </p:cNvPr>
            <p:cNvSpPr/>
            <p:nvPr/>
          </p:nvSpPr>
          <p:spPr>
            <a:xfrm>
              <a:off x="833467" y="3578133"/>
              <a:ext cx="495300" cy="2921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riangle 19">
              <a:extLst>
                <a:ext uri="{FF2B5EF4-FFF2-40B4-BE49-F238E27FC236}">
                  <a16:creationId xmlns:a16="http://schemas.microsoft.com/office/drawing/2014/main" id="{BCC3B703-5E66-4347-841F-46F3E0B4BA75}"/>
                </a:ext>
              </a:extLst>
            </p:cNvPr>
            <p:cNvSpPr/>
            <p:nvPr/>
          </p:nvSpPr>
          <p:spPr>
            <a:xfrm rot="10800000">
              <a:off x="771824" y="2676215"/>
              <a:ext cx="618586" cy="42456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3" name="Rectangle 22">
            <a:extLst>
              <a:ext uri="{FF2B5EF4-FFF2-40B4-BE49-F238E27FC236}">
                <a16:creationId xmlns:a16="http://schemas.microsoft.com/office/drawing/2014/main" id="{98A35C8F-8CB7-C54E-B1BA-A1BD7827A61D}"/>
              </a:ext>
            </a:extLst>
          </p:cNvPr>
          <p:cNvSpPr/>
          <p:nvPr/>
        </p:nvSpPr>
        <p:spPr>
          <a:xfrm>
            <a:off x="5226499" y="5616016"/>
            <a:ext cx="1739002" cy="400110"/>
          </a:xfrm>
          <a:prstGeom prst="rect">
            <a:avLst/>
          </a:prstGeom>
        </p:spPr>
        <p:txBody>
          <a:bodyPr wrap="none">
            <a:spAutoFit/>
          </a:bodyPr>
          <a:lstStyle/>
          <a:p>
            <a:r>
              <a:rPr lang="en-US" sz="2000" b="1" dirty="0">
                <a:hlinkClick r:id="rId4" action="ppaction://hlinksldjump"/>
              </a:rPr>
              <a:t>Return to start</a:t>
            </a:r>
            <a:endParaRPr lang="en-US" sz="2000" b="1" dirty="0"/>
          </a:p>
        </p:txBody>
      </p:sp>
    </p:spTree>
    <p:extLst>
      <p:ext uri="{BB962C8B-B14F-4D97-AF65-F5344CB8AC3E}">
        <p14:creationId xmlns:p14="http://schemas.microsoft.com/office/powerpoint/2010/main" val="319335552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C5DB4F-DE11-6140-B458-F5FB7C810B3D}"/>
              </a:ext>
            </a:extLst>
          </p:cNvPr>
          <p:cNvSpPr>
            <a:spLocks noGrp="1"/>
          </p:cNvSpPr>
          <p:nvPr>
            <p:ph type="title"/>
          </p:nvPr>
        </p:nvSpPr>
        <p:spPr/>
        <p:txBody>
          <a:bodyPr/>
          <a:lstStyle/>
          <a:p>
            <a:pPr algn="ctr"/>
            <a:r>
              <a:rPr lang="en-US" b="1" dirty="0"/>
              <a:t>Off River Diversion</a:t>
            </a:r>
            <a:endParaRPr lang="en-US" dirty="0"/>
          </a:p>
        </p:txBody>
      </p:sp>
      <p:sp>
        <p:nvSpPr>
          <p:cNvPr id="4" name="Content Placeholder 3">
            <a:extLst>
              <a:ext uri="{FF2B5EF4-FFF2-40B4-BE49-F238E27FC236}">
                <a16:creationId xmlns:a16="http://schemas.microsoft.com/office/drawing/2014/main" id="{4A6AD79E-912B-DF47-9890-9AB0728FC76E}"/>
              </a:ext>
            </a:extLst>
          </p:cNvPr>
          <p:cNvSpPr>
            <a:spLocks noGrp="1"/>
          </p:cNvSpPr>
          <p:nvPr>
            <p:ph idx="1"/>
          </p:nvPr>
        </p:nvSpPr>
        <p:spPr/>
        <p:txBody>
          <a:bodyPr/>
          <a:lstStyle/>
          <a:p>
            <a:r>
              <a:rPr lang="en-US" dirty="0"/>
              <a:t>To be effective, the diversion to the off-river storage must be able to intercept the flow front </a:t>
            </a:r>
            <a:r>
              <a:rPr lang="en-GB" dirty="0"/>
              <a:t>preventing its progression downstream</a:t>
            </a:r>
            <a:r>
              <a:rPr lang="en-AU" dirty="0"/>
              <a:t>.</a:t>
            </a:r>
          </a:p>
          <a:p>
            <a:r>
              <a:rPr lang="en-GB" dirty="0"/>
              <a:t>As a general rule the off-takes into such storages are located some distance above the bottom of the river channel.</a:t>
            </a:r>
          </a:p>
          <a:p>
            <a:r>
              <a:rPr lang="en-GB" dirty="0"/>
              <a:t>they tend to work best where there is already a standing body of water (e.g. a weir pool) or where the channel is still flowing</a:t>
            </a:r>
          </a:p>
          <a:p>
            <a:r>
              <a:rPr lang="en-GB" dirty="0"/>
              <a:t>For dry reaches adjacent to water off takes it may be possible to install a temporary barrier (e.g. block bank) to allow the water to reach the outlet level.</a:t>
            </a:r>
            <a:endParaRPr lang="en-US" dirty="0"/>
          </a:p>
        </p:txBody>
      </p:sp>
      <p:sp>
        <p:nvSpPr>
          <p:cNvPr id="5" name="TextBox 4">
            <a:extLst>
              <a:ext uri="{FF2B5EF4-FFF2-40B4-BE49-F238E27FC236}">
                <a16:creationId xmlns:a16="http://schemas.microsoft.com/office/drawing/2014/main" id="{D04BD7CE-5904-D244-A81D-0BA39287C6E7}"/>
              </a:ext>
            </a:extLst>
          </p:cNvPr>
          <p:cNvSpPr txBox="1"/>
          <p:nvPr/>
        </p:nvSpPr>
        <p:spPr>
          <a:xfrm>
            <a:off x="3667162" y="5961599"/>
            <a:ext cx="4857676" cy="584775"/>
          </a:xfrm>
          <a:prstGeom prst="rect">
            <a:avLst/>
          </a:prstGeom>
          <a:noFill/>
        </p:spPr>
        <p:txBody>
          <a:bodyPr wrap="none" rtlCol="0">
            <a:spAutoFit/>
          </a:bodyPr>
          <a:lstStyle/>
          <a:p>
            <a:r>
              <a:rPr lang="en-US" sz="3200" b="1" dirty="0">
                <a:hlinkClick r:id="rId2" action="ppaction://hlinksldjump"/>
              </a:rPr>
              <a:t>Explore other interventions</a:t>
            </a:r>
            <a:endParaRPr lang="en-US" sz="3200" b="1" dirty="0"/>
          </a:p>
        </p:txBody>
      </p:sp>
      <p:grpSp>
        <p:nvGrpSpPr>
          <p:cNvPr id="15" name="Group 14">
            <a:extLst>
              <a:ext uri="{FF2B5EF4-FFF2-40B4-BE49-F238E27FC236}">
                <a16:creationId xmlns:a16="http://schemas.microsoft.com/office/drawing/2014/main" id="{3DACB876-7542-3645-95D6-7034DA5F9CCA}"/>
              </a:ext>
            </a:extLst>
          </p:cNvPr>
          <p:cNvGrpSpPr/>
          <p:nvPr/>
        </p:nvGrpSpPr>
        <p:grpSpPr>
          <a:xfrm>
            <a:off x="11354400" y="5479200"/>
            <a:ext cx="403200" cy="964800"/>
            <a:chOff x="452467" y="2220821"/>
            <a:chExt cx="1257300" cy="2252664"/>
          </a:xfrm>
        </p:grpSpPr>
        <p:grpSp>
          <p:nvGrpSpPr>
            <p:cNvPr id="16" name="Group 15">
              <a:extLst>
                <a:ext uri="{FF2B5EF4-FFF2-40B4-BE49-F238E27FC236}">
                  <a16:creationId xmlns:a16="http://schemas.microsoft.com/office/drawing/2014/main" id="{52A44136-DF7E-104C-B195-65D5BFB6B791}"/>
                </a:ext>
              </a:extLst>
            </p:cNvPr>
            <p:cNvGrpSpPr/>
            <p:nvPr/>
          </p:nvGrpSpPr>
          <p:grpSpPr>
            <a:xfrm>
              <a:off x="452467" y="2220821"/>
              <a:ext cx="1257300" cy="2252664"/>
              <a:chOff x="418601" y="1690688"/>
              <a:chExt cx="1257300" cy="2252664"/>
            </a:xfrm>
          </p:grpSpPr>
          <p:sp>
            <p:nvSpPr>
              <p:cNvPr id="19" name="Rectangle 18">
                <a:extLst>
                  <a:ext uri="{FF2B5EF4-FFF2-40B4-BE49-F238E27FC236}">
                    <a16:creationId xmlns:a16="http://schemas.microsoft.com/office/drawing/2014/main" id="{7F498B27-C1DF-654A-9E92-2B766CB4B5D6}"/>
                  </a:ext>
                </a:extLst>
              </p:cNvPr>
              <p:cNvSpPr/>
              <p:nvPr/>
            </p:nvSpPr>
            <p:spPr>
              <a:xfrm>
                <a:off x="418601" y="1690688"/>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0" name="Straight Arrow Connector 19">
                <a:extLst>
                  <a:ext uri="{FF2B5EF4-FFF2-40B4-BE49-F238E27FC236}">
                    <a16:creationId xmlns:a16="http://schemas.microsoft.com/office/drawing/2014/main" id="{E7DFE88E-87D5-684C-8AF5-8E6D2F3612C8}"/>
                  </a:ext>
                </a:extLst>
              </p:cNvPr>
              <p:cNvCxnSpPr>
                <a:cxnSpLocks/>
                <a:endCxn id="19" idx="0"/>
              </p:cNvCxnSpPr>
              <p:nvPr/>
            </p:nvCxnSpPr>
            <p:spPr>
              <a:xfrm flipV="1">
                <a:off x="1047251" y="1690688"/>
                <a:ext cx="0" cy="2252664"/>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17" name="Oval 16">
              <a:extLst>
                <a:ext uri="{FF2B5EF4-FFF2-40B4-BE49-F238E27FC236}">
                  <a16:creationId xmlns:a16="http://schemas.microsoft.com/office/drawing/2014/main" id="{3BB74B5F-CBE1-FA40-BC1E-BD0C05F33801}"/>
                </a:ext>
              </a:extLst>
            </p:cNvPr>
            <p:cNvSpPr/>
            <p:nvPr/>
          </p:nvSpPr>
          <p:spPr>
            <a:xfrm>
              <a:off x="833467" y="3578133"/>
              <a:ext cx="495300" cy="2921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riangle 17">
              <a:extLst>
                <a:ext uri="{FF2B5EF4-FFF2-40B4-BE49-F238E27FC236}">
                  <a16:creationId xmlns:a16="http://schemas.microsoft.com/office/drawing/2014/main" id="{1A9A4514-E679-2745-BE16-5A9610509103}"/>
                </a:ext>
              </a:extLst>
            </p:cNvPr>
            <p:cNvSpPr/>
            <p:nvPr/>
          </p:nvSpPr>
          <p:spPr>
            <a:xfrm rot="10800000">
              <a:off x="771824" y="2676215"/>
              <a:ext cx="618586" cy="42456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55549659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B52410A-D7F4-0443-A82D-1661E7A4E2D7}"/>
              </a:ext>
            </a:extLst>
          </p:cNvPr>
          <p:cNvSpPr>
            <a:spLocks noGrp="1"/>
          </p:cNvSpPr>
          <p:nvPr>
            <p:ph type="title"/>
          </p:nvPr>
        </p:nvSpPr>
        <p:spPr/>
        <p:txBody>
          <a:bodyPr/>
          <a:lstStyle/>
          <a:p>
            <a:pPr algn="ctr"/>
            <a:r>
              <a:rPr lang="en-US" b="1" dirty="0"/>
              <a:t>Has overbank flows (flooding) commenced?</a:t>
            </a:r>
          </a:p>
        </p:txBody>
      </p:sp>
      <p:sp>
        <p:nvSpPr>
          <p:cNvPr id="5" name="TextBox 4">
            <a:extLst>
              <a:ext uri="{FF2B5EF4-FFF2-40B4-BE49-F238E27FC236}">
                <a16:creationId xmlns:a16="http://schemas.microsoft.com/office/drawing/2014/main" id="{7FF94E8C-04E8-B541-AA06-219F89847003}"/>
              </a:ext>
            </a:extLst>
          </p:cNvPr>
          <p:cNvSpPr txBox="1"/>
          <p:nvPr/>
        </p:nvSpPr>
        <p:spPr>
          <a:xfrm>
            <a:off x="3599999" y="3024000"/>
            <a:ext cx="938133" cy="646331"/>
          </a:xfrm>
          <a:prstGeom prst="rect">
            <a:avLst/>
          </a:prstGeom>
          <a:noFill/>
        </p:spPr>
        <p:txBody>
          <a:bodyPr wrap="square" rtlCol="0">
            <a:spAutoFit/>
          </a:bodyPr>
          <a:lstStyle/>
          <a:p>
            <a:r>
              <a:rPr lang="en-US" sz="3600" b="1" dirty="0">
                <a:solidFill>
                  <a:srgbClr val="00B050"/>
                </a:solidFill>
                <a:hlinkClick r:id="rId2" action="ppaction://hlinksldjump"/>
              </a:rPr>
              <a:t>Yes</a:t>
            </a:r>
            <a:endParaRPr lang="en-US" sz="3600" b="1" dirty="0">
              <a:solidFill>
                <a:srgbClr val="00B050"/>
              </a:solidFill>
            </a:endParaRPr>
          </a:p>
        </p:txBody>
      </p:sp>
      <p:sp>
        <p:nvSpPr>
          <p:cNvPr id="6" name="TextBox 5">
            <a:extLst>
              <a:ext uri="{FF2B5EF4-FFF2-40B4-BE49-F238E27FC236}">
                <a16:creationId xmlns:a16="http://schemas.microsoft.com/office/drawing/2014/main" id="{A4FC9AF2-C22A-2E43-8D90-EFD658482A84}"/>
              </a:ext>
            </a:extLst>
          </p:cNvPr>
          <p:cNvSpPr txBox="1"/>
          <p:nvPr/>
        </p:nvSpPr>
        <p:spPr>
          <a:xfrm>
            <a:off x="7830000" y="3024000"/>
            <a:ext cx="737702" cy="646331"/>
          </a:xfrm>
          <a:prstGeom prst="rect">
            <a:avLst/>
          </a:prstGeom>
          <a:noFill/>
        </p:spPr>
        <p:txBody>
          <a:bodyPr wrap="none" rtlCol="0">
            <a:spAutoFit/>
          </a:bodyPr>
          <a:lstStyle/>
          <a:p>
            <a:r>
              <a:rPr lang="en-US" sz="3600" b="1" dirty="0">
                <a:solidFill>
                  <a:srgbClr val="00B050"/>
                </a:solidFill>
                <a:hlinkClick r:id="rId3" action="ppaction://hlinksldjump"/>
              </a:rPr>
              <a:t>No</a:t>
            </a:r>
            <a:endParaRPr lang="en-US" sz="3600" b="1" dirty="0">
              <a:solidFill>
                <a:srgbClr val="00B050"/>
              </a:solidFill>
            </a:endParaRPr>
          </a:p>
        </p:txBody>
      </p:sp>
      <p:grpSp>
        <p:nvGrpSpPr>
          <p:cNvPr id="12" name="Group 11">
            <a:extLst>
              <a:ext uri="{FF2B5EF4-FFF2-40B4-BE49-F238E27FC236}">
                <a16:creationId xmlns:a16="http://schemas.microsoft.com/office/drawing/2014/main" id="{0BE26D61-CB47-AE40-99CC-0800731D9EB2}"/>
              </a:ext>
            </a:extLst>
          </p:cNvPr>
          <p:cNvGrpSpPr/>
          <p:nvPr/>
        </p:nvGrpSpPr>
        <p:grpSpPr>
          <a:xfrm>
            <a:off x="11354400" y="5518800"/>
            <a:ext cx="403200" cy="964800"/>
            <a:chOff x="5467350" y="3923072"/>
            <a:chExt cx="1257300" cy="2252664"/>
          </a:xfrm>
        </p:grpSpPr>
        <p:grpSp>
          <p:nvGrpSpPr>
            <p:cNvPr id="13" name="Group 12">
              <a:extLst>
                <a:ext uri="{FF2B5EF4-FFF2-40B4-BE49-F238E27FC236}">
                  <a16:creationId xmlns:a16="http://schemas.microsoft.com/office/drawing/2014/main" id="{CD4D054F-F7D2-CE40-96F1-13D54DFE6FED}"/>
                </a:ext>
              </a:extLst>
            </p:cNvPr>
            <p:cNvGrpSpPr/>
            <p:nvPr/>
          </p:nvGrpSpPr>
          <p:grpSpPr>
            <a:xfrm>
              <a:off x="5467350" y="3923072"/>
              <a:ext cx="1257300" cy="2252662"/>
              <a:chOff x="452467" y="2220821"/>
              <a:chExt cx="1257300" cy="2252662"/>
            </a:xfrm>
          </p:grpSpPr>
          <p:sp>
            <p:nvSpPr>
              <p:cNvPr id="15" name="Rectangle 14">
                <a:extLst>
                  <a:ext uri="{FF2B5EF4-FFF2-40B4-BE49-F238E27FC236}">
                    <a16:creationId xmlns:a16="http://schemas.microsoft.com/office/drawing/2014/main" id="{34E86A17-783B-0A48-AC0B-4AE693AAFE95}"/>
                  </a:ext>
                </a:extLst>
              </p:cNvPr>
              <p:cNvSpPr/>
              <p:nvPr/>
            </p:nvSpPr>
            <p:spPr>
              <a:xfrm>
                <a:off x="452467" y="2220821"/>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ounded Rectangle 15">
                <a:extLst>
                  <a:ext uri="{FF2B5EF4-FFF2-40B4-BE49-F238E27FC236}">
                    <a16:creationId xmlns:a16="http://schemas.microsoft.com/office/drawing/2014/main" id="{38385F0B-6B66-FA40-A588-D926596775E5}"/>
                  </a:ext>
                </a:extLst>
              </p:cNvPr>
              <p:cNvSpPr/>
              <p:nvPr/>
            </p:nvSpPr>
            <p:spPr>
              <a:xfrm>
                <a:off x="572605" y="3145591"/>
                <a:ext cx="373626" cy="403122"/>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7" name="Straight Arrow Connector 16">
                <a:extLst>
                  <a:ext uri="{FF2B5EF4-FFF2-40B4-BE49-F238E27FC236}">
                    <a16:creationId xmlns:a16="http://schemas.microsoft.com/office/drawing/2014/main" id="{088D8154-7411-4640-BF9E-8A477418C9B1}"/>
                  </a:ext>
                </a:extLst>
              </p:cNvPr>
              <p:cNvCxnSpPr>
                <a:endCxn id="16" idx="2"/>
              </p:cNvCxnSpPr>
              <p:nvPr/>
            </p:nvCxnSpPr>
            <p:spPr>
              <a:xfrm flipH="1" flipV="1">
                <a:off x="759418" y="3548713"/>
                <a:ext cx="321699" cy="374357"/>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86C0632D-C2C0-C340-831B-F04CBEBCEC5D}"/>
                  </a:ext>
                </a:extLst>
              </p:cNvPr>
              <p:cNvCxnSpPr>
                <a:stCxn id="16" idx="0"/>
              </p:cNvCxnSpPr>
              <p:nvPr/>
            </p:nvCxnSpPr>
            <p:spPr>
              <a:xfrm flipV="1">
                <a:off x="759418" y="2781300"/>
                <a:ext cx="321699" cy="364291"/>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cxnSp>
          <p:nvCxnSpPr>
            <p:cNvPr id="14" name="Straight Arrow Connector 13">
              <a:extLst>
                <a:ext uri="{FF2B5EF4-FFF2-40B4-BE49-F238E27FC236}">
                  <a16:creationId xmlns:a16="http://schemas.microsoft.com/office/drawing/2014/main" id="{1C4E8AB0-20B9-6C4B-BDA4-77243C3E6377}"/>
                </a:ext>
              </a:extLst>
            </p:cNvPr>
            <p:cNvCxnSpPr>
              <a:cxnSpLocks/>
            </p:cNvCxnSpPr>
            <p:nvPr/>
          </p:nvCxnSpPr>
          <p:spPr>
            <a:xfrm flipV="1">
              <a:off x="6112459" y="3923072"/>
              <a:ext cx="0" cy="22526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sp>
        <p:nvSpPr>
          <p:cNvPr id="19" name="Rectangle 18">
            <a:extLst>
              <a:ext uri="{FF2B5EF4-FFF2-40B4-BE49-F238E27FC236}">
                <a16:creationId xmlns:a16="http://schemas.microsoft.com/office/drawing/2014/main" id="{A4116D3C-A4B7-234B-9500-C8339CDC29E1}"/>
              </a:ext>
            </a:extLst>
          </p:cNvPr>
          <p:cNvSpPr/>
          <p:nvPr/>
        </p:nvSpPr>
        <p:spPr>
          <a:xfrm>
            <a:off x="5226499" y="6203633"/>
            <a:ext cx="1739002" cy="400110"/>
          </a:xfrm>
          <a:prstGeom prst="rect">
            <a:avLst/>
          </a:prstGeom>
        </p:spPr>
        <p:txBody>
          <a:bodyPr wrap="none">
            <a:spAutoFit/>
          </a:bodyPr>
          <a:lstStyle/>
          <a:p>
            <a:r>
              <a:rPr lang="en-US" sz="2000" b="1" dirty="0">
                <a:hlinkClick r:id="rId4" action="ppaction://hlinksldjump"/>
              </a:rPr>
              <a:t>Return to start</a:t>
            </a:r>
            <a:endParaRPr lang="en-US" sz="2000" b="1" dirty="0"/>
          </a:p>
        </p:txBody>
      </p:sp>
    </p:spTree>
    <p:extLst>
      <p:ext uri="{BB962C8B-B14F-4D97-AF65-F5344CB8AC3E}">
        <p14:creationId xmlns:p14="http://schemas.microsoft.com/office/powerpoint/2010/main" val="263291366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B52410A-D7F4-0443-A82D-1661E7A4E2D7}"/>
              </a:ext>
            </a:extLst>
          </p:cNvPr>
          <p:cNvSpPr>
            <a:spLocks noGrp="1"/>
          </p:cNvSpPr>
          <p:nvPr>
            <p:ph type="title"/>
          </p:nvPr>
        </p:nvSpPr>
        <p:spPr/>
        <p:txBody>
          <a:bodyPr/>
          <a:lstStyle/>
          <a:p>
            <a:pPr algn="ctr"/>
            <a:r>
              <a:rPr lang="en-US" b="1" dirty="0"/>
              <a:t>Has overbank flows (flooding) commenced?</a:t>
            </a:r>
          </a:p>
        </p:txBody>
      </p:sp>
      <p:sp>
        <p:nvSpPr>
          <p:cNvPr id="5" name="TextBox 4">
            <a:extLst>
              <a:ext uri="{FF2B5EF4-FFF2-40B4-BE49-F238E27FC236}">
                <a16:creationId xmlns:a16="http://schemas.microsoft.com/office/drawing/2014/main" id="{7FF94E8C-04E8-B541-AA06-219F89847003}"/>
              </a:ext>
            </a:extLst>
          </p:cNvPr>
          <p:cNvSpPr txBox="1"/>
          <p:nvPr/>
        </p:nvSpPr>
        <p:spPr>
          <a:xfrm>
            <a:off x="3599999" y="3024000"/>
            <a:ext cx="938133" cy="646331"/>
          </a:xfrm>
          <a:prstGeom prst="rect">
            <a:avLst/>
          </a:prstGeom>
          <a:noFill/>
        </p:spPr>
        <p:txBody>
          <a:bodyPr wrap="square" rtlCol="0">
            <a:spAutoFit/>
          </a:bodyPr>
          <a:lstStyle/>
          <a:p>
            <a:r>
              <a:rPr lang="en-US" sz="3600" b="1" dirty="0">
                <a:solidFill>
                  <a:srgbClr val="00B050"/>
                </a:solidFill>
                <a:hlinkClick r:id="rId2" action="ppaction://hlinksldjump"/>
              </a:rPr>
              <a:t>Yes</a:t>
            </a:r>
            <a:endParaRPr lang="en-US" sz="3600" b="1" dirty="0">
              <a:solidFill>
                <a:srgbClr val="00B050"/>
              </a:solidFill>
            </a:endParaRPr>
          </a:p>
        </p:txBody>
      </p:sp>
      <p:sp>
        <p:nvSpPr>
          <p:cNvPr id="6" name="TextBox 5">
            <a:extLst>
              <a:ext uri="{FF2B5EF4-FFF2-40B4-BE49-F238E27FC236}">
                <a16:creationId xmlns:a16="http://schemas.microsoft.com/office/drawing/2014/main" id="{A4FC9AF2-C22A-2E43-8D90-EFD658482A84}"/>
              </a:ext>
            </a:extLst>
          </p:cNvPr>
          <p:cNvSpPr txBox="1"/>
          <p:nvPr/>
        </p:nvSpPr>
        <p:spPr>
          <a:xfrm>
            <a:off x="7830000" y="3024000"/>
            <a:ext cx="737702" cy="646331"/>
          </a:xfrm>
          <a:prstGeom prst="rect">
            <a:avLst/>
          </a:prstGeom>
          <a:noFill/>
        </p:spPr>
        <p:txBody>
          <a:bodyPr wrap="none" rtlCol="0">
            <a:spAutoFit/>
          </a:bodyPr>
          <a:lstStyle/>
          <a:p>
            <a:r>
              <a:rPr lang="en-US" sz="3600" b="1" dirty="0">
                <a:solidFill>
                  <a:srgbClr val="00B050"/>
                </a:solidFill>
                <a:hlinkClick r:id="rId3" action="ppaction://hlinksldjump"/>
              </a:rPr>
              <a:t>No</a:t>
            </a:r>
            <a:endParaRPr lang="en-US" sz="3600" b="1" dirty="0">
              <a:solidFill>
                <a:srgbClr val="00B050"/>
              </a:solidFill>
            </a:endParaRPr>
          </a:p>
        </p:txBody>
      </p:sp>
      <p:grpSp>
        <p:nvGrpSpPr>
          <p:cNvPr id="12" name="Group 11">
            <a:extLst>
              <a:ext uri="{FF2B5EF4-FFF2-40B4-BE49-F238E27FC236}">
                <a16:creationId xmlns:a16="http://schemas.microsoft.com/office/drawing/2014/main" id="{0BE26D61-CB47-AE40-99CC-0800731D9EB2}"/>
              </a:ext>
            </a:extLst>
          </p:cNvPr>
          <p:cNvGrpSpPr/>
          <p:nvPr/>
        </p:nvGrpSpPr>
        <p:grpSpPr>
          <a:xfrm>
            <a:off x="11354400" y="5518800"/>
            <a:ext cx="403200" cy="964800"/>
            <a:chOff x="5467350" y="3923072"/>
            <a:chExt cx="1257300" cy="2252664"/>
          </a:xfrm>
        </p:grpSpPr>
        <p:grpSp>
          <p:nvGrpSpPr>
            <p:cNvPr id="13" name="Group 12">
              <a:extLst>
                <a:ext uri="{FF2B5EF4-FFF2-40B4-BE49-F238E27FC236}">
                  <a16:creationId xmlns:a16="http://schemas.microsoft.com/office/drawing/2014/main" id="{CD4D054F-F7D2-CE40-96F1-13D54DFE6FED}"/>
                </a:ext>
              </a:extLst>
            </p:cNvPr>
            <p:cNvGrpSpPr/>
            <p:nvPr/>
          </p:nvGrpSpPr>
          <p:grpSpPr>
            <a:xfrm>
              <a:off x="5467350" y="3923072"/>
              <a:ext cx="1257300" cy="2252662"/>
              <a:chOff x="452467" y="2220821"/>
              <a:chExt cx="1257300" cy="2252662"/>
            </a:xfrm>
          </p:grpSpPr>
          <p:sp>
            <p:nvSpPr>
              <p:cNvPr id="15" name="Rectangle 14">
                <a:extLst>
                  <a:ext uri="{FF2B5EF4-FFF2-40B4-BE49-F238E27FC236}">
                    <a16:creationId xmlns:a16="http://schemas.microsoft.com/office/drawing/2014/main" id="{34E86A17-783B-0A48-AC0B-4AE693AAFE95}"/>
                  </a:ext>
                </a:extLst>
              </p:cNvPr>
              <p:cNvSpPr/>
              <p:nvPr/>
            </p:nvSpPr>
            <p:spPr>
              <a:xfrm>
                <a:off x="452467" y="2220821"/>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ounded Rectangle 15">
                <a:extLst>
                  <a:ext uri="{FF2B5EF4-FFF2-40B4-BE49-F238E27FC236}">
                    <a16:creationId xmlns:a16="http://schemas.microsoft.com/office/drawing/2014/main" id="{38385F0B-6B66-FA40-A588-D926596775E5}"/>
                  </a:ext>
                </a:extLst>
              </p:cNvPr>
              <p:cNvSpPr/>
              <p:nvPr/>
            </p:nvSpPr>
            <p:spPr>
              <a:xfrm>
                <a:off x="572605" y="3145591"/>
                <a:ext cx="373626" cy="403122"/>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7" name="Straight Arrow Connector 16">
                <a:extLst>
                  <a:ext uri="{FF2B5EF4-FFF2-40B4-BE49-F238E27FC236}">
                    <a16:creationId xmlns:a16="http://schemas.microsoft.com/office/drawing/2014/main" id="{088D8154-7411-4640-BF9E-8A477418C9B1}"/>
                  </a:ext>
                </a:extLst>
              </p:cNvPr>
              <p:cNvCxnSpPr>
                <a:endCxn id="16" idx="2"/>
              </p:cNvCxnSpPr>
              <p:nvPr/>
            </p:nvCxnSpPr>
            <p:spPr>
              <a:xfrm flipH="1" flipV="1">
                <a:off x="759418" y="3548713"/>
                <a:ext cx="321699" cy="374357"/>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86C0632D-C2C0-C340-831B-F04CBEBCEC5D}"/>
                  </a:ext>
                </a:extLst>
              </p:cNvPr>
              <p:cNvCxnSpPr>
                <a:stCxn id="16" idx="0"/>
              </p:cNvCxnSpPr>
              <p:nvPr/>
            </p:nvCxnSpPr>
            <p:spPr>
              <a:xfrm flipV="1">
                <a:off x="759418" y="2781300"/>
                <a:ext cx="321699" cy="364291"/>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cxnSp>
          <p:nvCxnSpPr>
            <p:cNvPr id="14" name="Straight Arrow Connector 13">
              <a:extLst>
                <a:ext uri="{FF2B5EF4-FFF2-40B4-BE49-F238E27FC236}">
                  <a16:creationId xmlns:a16="http://schemas.microsoft.com/office/drawing/2014/main" id="{1C4E8AB0-20B9-6C4B-BDA4-77243C3E6377}"/>
                </a:ext>
              </a:extLst>
            </p:cNvPr>
            <p:cNvCxnSpPr>
              <a:cxnSpLocks/>
            </p:cNvCxnSpPr>
            <p:nvPr/>
          </p:nvCxnSpPr>
          <p:spPr>
            <a:xfrm flipV="1">
              <a:off x="6112459" y="3923072"/>
              <a:ext cx="0" cy="22526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sp>
        <p:nvSpPr>
          <p:cNvPr id="19" name="Rectangle 18">
            <a:extLst>
              <a:ext uri="{FF2B5EF4-FFF2-40B4-BE49-F238E27FC236}">
                <a16:creationId xmlns:a16="http://schemas.microsoft.com/office/drawing/2014/main" id="{A4116D3C-A4B7-234B-9500-C8339CDC29E1}"/>
              </a:ext>
            </a:extLst>
          </p:cNvPr>
          <p:cNvSpPr/>
          <p:nvPr/>
        </p:nvSpPr>
        <p:spPr>
          <a:xfrm>
            <a:off x="5226499" y="6203633"/>
            <a:ext cx="1739002" cy="400110"/>
          </a:xfrm>
          <a:prstGeom prst="rect">
            <a:avLst/>
          </a:prstGeom>
        </p:spPr>
        <p:txBody>
          <a:bodyPr wrap="none">
            <a:spAutoFit/>
          </a:bodyPr>
          <a:lstStyle/>
          <a:p>
            <a:r>
              <a:rPr lang="en-US" sz="2000" b="1" dirty="0">
                <a:hlinkClick r:id="rId4" action="ppaction://hlinksldjump"/>
              </a:rPr>
              <a:t>Return to start</a:t>
            </a:r>
            <a:endParaRPr lang="en-US" sz="2000" b="1" dirty="0"/>
          </a:p>
        </p:txBody>
      </p:sp>
    </p:spTree>
    <p:extLst>
      <p:ext uri="{BB962C8B-B14F-4D97-AF65-F5344CB8AC3E}">
        <p14:creationId xmlns:p14="http://schemas.microsoft.com/office/powerpoint/2010/main" val="181258214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2B214C-E5E3-8D43-9829-7F5A5028BC34}"/>
              </a:ext>
            </a:extLst>
          </p:cNvPr>
          <p:cNvSpPr>
            <a:spLocks noGrp="1"/>
          </p:cNvSpPr>
          <p:nvPr>
            <p:ph type="title"/>
          </p:nvPr>
        </p:nvSpPr>
        <p:spPr/>
        <p:txBody>
          <a:bodyPr/>
          <a:lstStyle/>
          <a:p>
            <a:r>
              <a:rPr lang="en-US" b="1" dirty="0"/>
              <a:t>Action: Run the </a:t>
            </a:r>
            <a:r>
              <a:rPr lang="en-US" b="1" dirty="0">
                <a:solidFill>
                  <a:srgbClr val="00B050"/>
                </a:solidFill>
                <a:hlinkClick r:id="rId2" action="ppaction://hlinksldjump"/>
              </a:rPr>
              <a:t>Blackwater Risk Assessment Tool</a:t>
            </a:r>
            <a:r>
              <a:rPr lang="en-US" b="1" dirty="0">
                <a:hlinkClick r:id="rId2" action="ppaction://hlinksldjump"/>
              </a:rPr>
              <a:t> </a:t>
            </a:r>
            <a:r>
              <a:rPr lang="en-US" b="1" dirty="0"/>
              <a:t>(or equivalent)</a:t>
            </a:r>
          </a:p>
        </p:txBody>
      </p:sp>
      <p:sp>
        <p:nvSpPr>
          <p:cNvPr id="3" name="TextBox 2">
            <a:extLst>
              <a:ext uri="{FF2B5EF4-FFF2-40B4-BE49-F238E27FC236}">
                <a16:creationId xmlns:a16="http://schemas.microsoft.com/office/drawing/2014/main" id="{759FDD9C-E0C0-AB4C-80D5-16D4BC41181F}"/>
              </a:ext>
            </a:extLst>
          </p:cNvPr>
          <p:cNvSpPr txBox="1"/>
          <p:nvPr/>
        </p:nvSpPr>
        <p:spPr>
          <a:xfrm>
            <a:off x="1257300" y="2150533"/>
            <a:ext cx="9677399" cy="1754326"/>
          </a:xfrm>
          <a:prstGeom prst="rect">
            <a:avLst/>
          </a:prstGeom>
          <a:noFill/>
        </p:spPr>
        <p:txBody>
          <a:bodyPr wrap="square" rtlCol="0">
            <a:spAutoFit/>
          </a:bodyPr>
          <a:lstStyle/>
          <a:p>
            <a:r>
              <a:rPr lang="en-US" sz="3600" dirty="0"/>
              <a:t>Based on the results of modelling, will the flood- return water lead to either hypoxia or anoxia  in the receiving channel?</a:t>
            </a:r>
          </a:p>
        </p:txBody>
      </p:sp>
      <p:sp>
        <p:nvSpPr>
          <p:cNvPr id="4" name="TextBox 3">
            <a:extLst>
              <a:ext uri="{FF2B5EF4-FFF2-40B4-BE49-F238E27FC236}">
                <a16:creationId xmlns:a16="http://schemas.microsoft.com/office/drawing/2014/main" id="{4D86D230-AF2F-8048-BDAB-FCE6FF3F44DB}"/>
              </a:ext>
            </a:extLst>
          </p:cNvPr>
          <p:cNvSpPr txBox="1"/>
          <p:nvPr/>
        </p:nvSpPr>
        <p:spPr>
          <a:xfrm>
            <a:off x="3600000" y="5040000"/>
            <a:ext cx="804900" cy="646331"/>
          </a:xfrm>
          <a:prstGeom prst="rect">
            <a:avLst/>
          </a:prstGeom>
          <a:noFill/>
        </p:spPr>
        <p:txBody>
          <a:bodyPr wrap="none" rtlCol="0">
            <a:spAutoFit/>
          </a:bodyPr>
          <a:lstStyle/>
          <a:p>
            <a:r>
              <a:rPr lang="en-US" sz="3600" b="1" dirty="0">
                <a:solidFill>
                  <a:srgbClr val="00B050"/>
                </a:solidFill>
                <a:hlinkClick r:id="rId3" action="ppaction://hlinksldjump"/>
              </a:rPr>
              <a:t>Yes</a:t>
            </a:r>
            <a:endParaRPr lang="en-US" sz="3600" b="1" dirty="0">
              <a:solidFill>
                <a:srgbClr val="00B050"/>
              </a:solidFill>
            </a:endParaRPr>
          </a:p>
        </p:txBody>
      </p:sp>
      <p:sp>
        <p:nvSpPr>
          <p:cNvPr id="5" name="TextBox 4">
            <a:extLst>
              <a:ext uri="{FF2B5EF4-FFF2-40B4-BE49-F238E27FC236}">
                <a16:creationId xmlns:a16="http://schemas.microsoft.com/office/drawing/2014/main" id="{585CDD55-F8AB-7F4A-B34D-E16905AAEBE3}"/>
              </a:ext>
            </a:extLst>
          </p:cNvPr>
          <p:cNvSpPr txBox="1"/>
          <p:nvPr/>
        </p:nvSpPr>
        <p:spPr>
          <a:xfrm>
            <a:off x="7830000" y="5040000"/>
            <a:ext cx="737702" cy="646331"/>
          </a:xfrm>
          <a:prstGeom prst="rect">
            <a:avLst/>
          </a:prstGeom>
          <a:noFill/>
        </p:spPr>
        <p:txBody>
          <a:bodyPr wrap="none" rtlCol="0">
            <a:spAutoFit/>
          </a:bodyPr>
          <a:lstStyle/>
          <a:p>
            <a:r>
              <a:rPr lang="en-US" sz="3600" b="1" dirty="0">
                <a:hlinkClick r:id="rId4" action="ppaction://hlinksldjump"/>
              </a:rPr>
              <a:t>No</a:t>
            </a:r>
            <a:endParaRPr lang="en-US" sz="3600" b="1" dirty="0"/>
          </a:p>
        </p:txBody>
      </p:sp>
      <p:grpSp>
        <p:nvGrpSpPr>
          <p:cNvPr id="6" name="Group 5">
            <a:extLst>
              <a:ext uri="{FF2B5EF4-FFF2-40B4-BE49-F238E27FC236}">
                <a16:creationId xmlns:a16="http://schemas.microsoft.com/office/drawing/2014/main" id="{164F22B8-D044-4843-BFA0-CD94B0DE47F6}"/>
              </a:ext>
            </a:extLst>
          </p:cNvPr>
          <p:cNvGrpSpPr/>
          <p:nvPr/>
        </p:nvGrpSpPr>
        <p:grpSpPr>
          <a:xfrm>
            <a:off x="11354400" y="5518800"/>
            <a:ext cx="403200" cy="964800"/>
            <a:chOff x="5467350" y="3923072"/>
            <a:chExt cx="1257300" cy="2252664"/>
          </a:xfrm>
        </p:grpSpPr>
        <p:grpSp>
          <p:nvGrpSpPr>
            <p:cNvPr id="7" name="Group 6">
              <a:extLst>
                <a:ext uri="{FF2B5EF4-FFF2-40B4-BE49-F238E27FC236}">
                  <a16:creationId xmlns:a16="http://schemas.microsoft.com/office/drawing/2014/main" id="{5CA04906-5A09-A745-B939-1711FA924FAE}"/>
                </a:ext>
              </a:extLst>
            </p:cNvPr>
            <p:cNvGrpSpPr/>
            <p:nvPr/>
          </p:nvGrpSpPr>
          <p:grpSpPr>
            <a:xfrm>
              <a:off x="5467350" y="3923072"/>
              <a:ext cx="1257300" cy="2252662"/>
              <a:chOff x="452467" y="2220821"/>
              <a:chExt cx="1257300" cy="2252662"/>
            </a:xfrm>
          </p:grpSpPr>
          <p:sp>
            <p:nvSpPr>
              <p:cNvPr id="9" name="Rectangle 8">
                <a:extLst>
                  <a:ext uri="{FF2B5EF4-FFF2-40B4-BE49-F238E27FC236}">
                    <a16:creationId xmlns:a16="http://schemas.microsoft.com/office/drawing/2014/main" id="{E2954987-90FB-9D4C-9077-2AF1774CBFCD}"/>
                  </a:ext>
                </a:extLst>
              </p:cNvPr>
              <p:cNvSpPr/>
              <p:nvPr/>
            </p:nvSpPr>
            <p:spPr>
              <a:xfrm>
                <a:off x="452467" y="2220821"/>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ounded Rectangle 9">
                <a:extLst>
                  <a:ext uri="{FF2B5EF4-FFF2-40B4-BE49-F238E27FC236}">
                    <a16:creationId xmlns:a16="http://schemas.microsoft.com/office/drawing/2014/main" id="{FF87C877-19AC-0B4F-B000-97AC7369E364}"/>
                  </a:ext>
                </a:extLst>
              </p:cNvPr>
              <p:cNvSpPr/>
              <p:nvPr/>
            </p:nvSpPr>
            <p:spPr>
              <a:xfrm>
                <a:off x="572605" y="3145591"/>
                <a:ext cx="373626" cy="403122"/>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 name="Straight Arrow Connector 10">
                <a:extLst>
                  <a:ext uri="{FF2B5EF4-FFF2-40B4-BE49-F238E27FC236}">
                    <a16:creationId xmlns:a16="http://schemas.microsoft.com/office/drawing/2014/main" id="{8578748E-5531-A042-8BEC-EB8EEB8E952E}"/>
                  </a:ext>
                </a:extLst>
              </p:cNvPr>
              <p:cNvCxnSpPr>
                <a:endCxn id="10" idx="2"/>
              </p:cNvCxnSpPr>
              <p:nvPr/>
            </p:nvCxnSpPr>
            <p:spPr>
              <a:xfrm flipH="1" flipV="1">
                <a:off x="759418" y="3548713"/>
                <a:ext cx="321699" cy="374357"/>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67E52B45-1A7F-9846-8CFB-17C878A133AE}"/>
                  </a:ext>
                </a:extLst>
              </p:cNvPr>
              <p:cNvCxnSpPr>
                <a:stCxn id="10" idx="0"/>
              </p:cNvCxnSpPr>
              <p:nvPr/>
            </p:nvCxnSpPr>
            <p:spPr>
              <a:xfrm flipV="1">
                <a:off x="759418" y="2781300"/>
                <a:ext cx="321699" cy="364291"/>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cxnSp>
          <p:nvCxnSpPr>
            <p:cNvPr id="8" name="Straight Arrow Connector 7">
              <a:extLst>
                <a:ext uri="{FF2B5EF4-FFF2-40B4-BE49-F238E27FC236}">
                  <a16:creationId xmlns:a16="http://schemas.microsoft.com/office/drawing/2014/main" id="{5D493D2B-9007-CE47-B8C5-AD8FF0D39158}"/>
                </a:ext>
              </a:extLst>
            </p:cNvPr>
            <p:cNvCxnSpPr>
              <a:cxnSpLocks/>
            </p:cNvCxnSpPr>
            <p:nvPr/>
          </p:nvCxnSpPr>
          <p:spPr>
            <a:xfrm flipV="1">
              <a:off x="6112459" y="3923072"/>
              <a:ext cx="0" cy="22526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sp>
        <p:nvSpPr>
          <p:cNvPr id="13" name="Rectangle 12">
            <a:extLst>
              <a:ext uri="{FF2B5EF4-FFF2-40B4-BE49-F238E27FC236}">
                <a16:creationId xmlns:a16="http://schemas.microsoft.com/office/drawing/2014/main" id="{41AFF18E-1AB3-2341-B3E7-0F431D0BC9A6}"/>
              </a:ext>
            </a:extLst>
          </p:cNvPr>
          <p:cNvSpPr/>
          <p:nvPr/>
        </p:nvSpPr>
        <p:spPr>
          <a:xfrm>
            <a:off x="5226499" y="6203633"/>
            <a:ext cx="1739002" cy="400110"/>
          </a:xfrm>
          <a:prstGeom prst="rect">
            <a:avLst/>
          </a:prstGeom>
        </p:spPr>
        <p:txBody>
          <a:bodyPr wrap="none">
            <a:spAutoFit/>
          </a:bodyPr>
          <a:lstStyle/>
          <a:p>
            <a:r>
              <a:rPr lang="en-US" sz="2000" b="1" dirty="0">
                <a:hlinkClick r:id="rId5" action="ppaction://hlinksldjump"/>
              </a:rPr>
              <a:t>Return to start</a:t>
            </a:r>
            <a:endParaRPr lang="en-US" sz="2000" b="1" dirty="0"/>
          </a:p>
        </p:txBody>
      </p:sp>
    </p:spTree>
    <p:extLst>
      <p:ext uri="{BB962C8B-B14F-4D97-AF65-F5344CB8AC3E}">
        <p14:creationId xmlns:p14="http://schemas.microsoft.com/office/powerpoint/2010/main" val="34253127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2C7CFB-9A64-D641-822E-92D8886A3843}"/>
              </a:ext>
            </a:extLst>
          </p:cNvPr>
          <p:cNvSpPr>
            <a:spLocks noGrp="1"/>
          </p:cNvSpPr>
          <p:nvPr>
            <p:ph type="title"/>
          </p:nvPr>
        </p:nvSpPr>
        <p:spPr>
          <a:xfrm>
            <a:off x="838200" y="365125"/>
            <a:ext cx="10515600" cy="4821238"/>
          </a:xfrm>
        </p:spPr>
        <p:txBody>
          <a:bodyPr>
            <a:normAutofit/>
          </a:bodyPr>
          <a:lstStyle/>
          <a:p>
            <a:r>
              <a:rPr lang="en-US" sz="3600" dirty="0"/>
              <a:t>If at all possible it is recommended that the flow be delayed until the air and water temperatures are cooler.  The reason is that many of the drivers of hypoxia are mediated by temperature.  The higher the water temperature, the more likely an hypoxic event will occur.  Fish kills caused by planned flows should be avoided.</a:t>
            </a:r>
          </a:p>
        </p:txBody>
      </p:sp>
      <p:sp>
        <p:nvSpPr>
          <p:cNvPr id="3" name="Rectangle 2">
            <a:extLst>
              <a:ext uri="{FF2B5EF4-FFF2-40B4-BE49-F238E27FC236}">
                <a16:creationId xmlns:a16="http://schemas.microsoft.com/office/drawing/2014/main" id="{6B7EED25-1FBE-C44E-AE3D-89022C3C9DC1}"/>
              </a:ext>
            </a:extLst>
          </p:cNvPr>
          <p:cNvSpPr/>
          <p:nvPr/>
        </p:nvSpPr>
        <p:spPr>
          <a:xfrm>
            <a:off x="4602642" y="5186363"/>
            <a:ext cx="2986715" cy="646331"/>
          </a:xfrm>
          <a:prstGeom prst="rect">
            <a:avLst/>
          </a:prstGeom>
        </p:spPr>
        <p:txBody>
          <a:bodyPr wrap="none">
            <a:spAutoFit/>
          </a:bodyPr>
          <a:lstStyle/>
          <a:p>
            <a:r>
              <a:rPr lang="en-US" sz="3600" b="1" dirty="0">
                <a:hlinkClick r:id="rId2" action="ppaction://hlinksldjump"/>
              </a:rPr>
              <a:t>Return to start</a:t>
            </a:r>
            <a:endParaRPr lang="en-US" sz="3600" b="1" dirty="0"/>
          </a:p>
        </p:txBody>
      </p:sp>
    </p:spTree>
    <p:extLst>
      <p:ext uri="{BB962C8B-B14F-4D97-AF65-F5344CB8AC3E}">
        <p14:creationId xmlns:p14="http://schemas.microsoft.com/office/powerpoint/2010/main" val="423539348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2B214C-E5E3-8D43-9829-7F5A5028BC34}"/>
              </a:ext>
            </a:extLst>
          </p:cNvPr>
          <p:cNvSpPr>
            <a:spLocks noGrp="1"/>
          </p:cNvSpPr>
          <p:nvPr>
            <p:ph type="title"/>
          </p:nvPr>
        </p:nvSpPr>
        <p:spPr/>
        <p:txBody>
          <a:bodyPr/>
          <a:lstStyle/>
          <a:p>
            <a:r>
              <a:rPr lang="en-US" b="1" dirty="0"/>
              <a:t>Action: Run the </a:t>
            </a:r>
            <a:r>
              <a:rPr lang="en-US" b="1" dirty="0">
                <a:solidFill>
                  <a:srgbClr val="00B050"/>
                </a:solidFill>
                <a:hlinkClick r:id="rId2" action="ppaction://hlinksldjump"/>
              </a:rPr>
              <a:t>Blackwater Risk Assessment Tool</a:t>
            </a:r>
            <a:r>
              <a:rPr lang="en-US" b="1" dirty="0"/>
              <a:t> (or equivalent)</a:t>
            </a:r>
          </a:p>
        </p:txBody>
      </p:sp>
      <p:sp>
        <p:nvSpPr>
          <p:cNvPr id="3" name="TextBox 2">
            <a:extLst>
              <a:ext uri="{FF2B5EF4-FFF2-40B4-BE49-F238E27FC236}">
                <a16:creationId xmlns:a16="http://schemas.microsoft.com/office/drawing/2014/main" id="{759FDD9C-E0C0-AB4C-80D5-16D4BC41181F}"/>
              </a:ext>
            </a:extLst>
          </p:cNvPr>
          <p:cNvSpPr txBox="1"/>
          <p:nvPr/>
        </p:nvSpPr>
        <p:spPr>
          <a:xfrm>
            <a:off x="1257300" y="2150533"/>
            <a:ext cx="9677399" cy="1754326"/>
          </a:xfrm>
          <a:prstGeom prst="rect">
            <a:avLst/>
          </a:prstGeom>
          <a:noFill/>
        </p:spPr>
        <p:txBody>
          <a:bodyPr wrap="square" rtlCol="0">
            <a:spAutoFit/>
          </a:bodyPr>
          <a:lstStyle/>
          <a:p>
            <a:r>
              <a:rPr lang="en-US" sz="3600" dirty="0"/>
              <a:t>Based on the results of modelling, will the flood- return water lead to either hypoxia or anoxia  in the receiving channel?</a:t>
            </a:r>
          </a:p>
        </p:txBody>
      </p:sp>
      <p:sp>
        <p:nvSpPr>
          <p:cNvPr id="4" name="TextBox 3">
            <a:extLst>
              <a:ext uri="{FF2B5EF4-FFF2-40B4-BE49-F238E27FC236}">
                <a16:creationId xmlns:a16="http://schemas.microsoft.com/office/drawing/2014/main" id="{4D86D230-AF2F-8048-BDAB-FCE6FF3F44DB}"/>
              </a:ext>
            </a:extLst>
          </p:cNvPr>
          <p:cNvSpPr txBox="1"/>
          <p:nvPr/>
        </p:nvSpPr>
        <p:spPr>
          <a:xfrm>
            <a:off x="3600000" y="5040000"/>
            <a:ext cx="804900" cy="646331"/>
          </a:xfrm>
          <a:prstGeom prst="rect">
            <a:avLst/>
          </a:prstGeom>
          <a:noFill/>
        </p:spPr>
        <p:txBody>
          <a:bodyPr wrap="none" rtlCol="0">
            <a:spAutoFit/>
          </a:bodyPr>
          <a:lstStyle/>
          <a:p>
            <a:r>
              <a:rPr lang="en-US" sz="3600" b="1" dirty="0">
                <a:solidFill>
                  <a:srgbClr val="00B050"/>
                </a:solidFill>
                <a:hlinkClick r:id="rId3" action="ppaction://hlinksldjump"/>
              </a:rPr>
              <a:t>Yes</a:t>
            </a:r>
            <a:endParaRPr lang="en-US" sz="3600" b="1" dirty="0">
              <a:solidFill>
                <a:srgbClr val="00B050"/>
              </a:solidFill>
            </a:endParaRPr>
          </a:p>
        </p:txBody>
      </p:sp>
      <p:sp>
        <p:nvSpPr>
          <p:cNvPr id="5" name="TextBox 4">
            <a:extLst>
              <a:ext uri="{FF2B5EF4-FFF2-40B4-BE49-F238E27FC236}">
                <a16:creationId xmlns:a16="http://schemas.microsoft.com/office/drawing/2014/main" id="{585CDD55-F8AB-7F4A-B34D-E16905AAEBE3}"/>
              </a:ext>
            </a:extLst>
          </p:cNvPr>
          <p:cNvSpPr txBox="1"/>
          <p:nvPr/>
        </p:nvSpPr>
        <p:spPr>
          <a:xfrm>
            <a:off x="7830000" y="5040000"/>
            <a:ext cx="737702" cy="646331"/>
          </a:xfrm>
          <a:prstGeom prst="rect">
            <a:avLst/>
          </a:prstGeom>
          <a:noFill/>
        </p:spPr>
        <p:txBody>
          <a:bodyPr wrap="none" rtlCol="0">
            <a:spAutoFit/>
          </a:bodyPr>
          <a:lstStyle/>
          <a:p>
            <a:r>
              <a:rPr lang="en-US" sz="3600" b="1" dirty="0">
                <a:hlinkClick r:id="rId4" action="ppaction://hlinksldjump"/>
              </a:rPr>
              <a:t>No</a:t>
            </a:r>
            <a:endParaRPr lang="en-US" sz="3600" b="1" dirty="0"/>
          </a:p>
        </p:txBody>
      </p:sp>
      <p:grpSp>
        <p:nvGrpSpPr>
          <p:cNvPr id="6" name="Group 5">
            <a:extLst>
              <a:ext uri="{FF2B5EF4-FFF2-40B4-BE49-F238E27FC236}">
                <a16:creationId xmlns:a16="http://schemas.microsoft.com/office/drawing/2014/main" id="{164F22B8-D044-4843-BFA0-CD94B0DE47F6}"/>
              </a:ext>
            </a:extLst>
          </p:cNvPr>
          <p:cNvGrpSpPr/>
          <p:nvPr/>
        </p:nvGrpSpPr>
        <p:grpSpPr>
          <a:xfrm>
            <a:off x="11354400" y="5518800"/>
            <a:ext cx="403200" cy="964800"/>
            <a:chOff x="5467350" y="3923072"/>
            <a:chExt cx="1257300" cy="2252664"/>
          </a:xfrm>
        </p:grpSpPr>
        <p:grpSp>
          <p:nvGrpSpPr>
            <p:cNvPr id="7" name="Group 6">
              <a:extLst>
                <a:ext uri="{FF2B5EF4-FFF2-40B4-BE49-F238E27FC236}">
                  <a16:creationId xmlns:a16="http://schemas.microsoft.com/office/drawing/2014/main" id="{5CA04906-5A09-A745-B939-1711FA924FAE}"/>
                </a:ext>
              </a:extLst>
            </p:cNvPr>
            <p:cNvGrpSpPr/>
            <p:nvPr/>
          </p:nvGrpSpPr>
          <p:grpSpPr>
            <a:xfrm>
              <a:off x="5467350" y="3923072"/>
              <a:ext cx="1257300" cy="2252662"/>
              <a:chOff x="452467" y="2220821"/>
              <a:chExt cx="1257300" cy="2252662"/>
            </a:xfrm>
          </p:grpSpPr>
          <p:sp>
            <p:nvSpPr>
              <p:cNvPr id="9" name="Rectangle 8">
                <a:extLst>
                  <a:ext uri="{FF2B5EF4-FFF2-40B4-BE49-F238E27FC236}">
                    <a16:creationId xmlns:a16="http://schemas.microsoft.com/office/drawing/2014/main" id="{E2954987-90FB-9D4C-9077-2AF1774CBFCD}"/>
                  </a:ext>
                </a:extLst>
              </p:cNvPr>
              <p:cNvSpPr/>
              <p:nvPr/>
            </p:nvSpPr>
            <p:spPr>
              <a:xfrm>
                <a:off x="452467" y="2220821"/>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ounded Rectangle 9">
                <a:extLst>
                  <a:ext uri="{FF2B5EF4-FFF2-40B4-BE49-F238E27FC236}">
                    <a16:creationId xmlns:a16="http://schemas.microsoft.com/office/drawing/2014/main" id="{FF87C877-19AC-0B4F-B000-97AC7369E364}"/>
                  </a:ext>
                </a:extLst>
              </p:cNvPr>
              <p:cNvSpPr/>
              <p:nvPr/>
            </p:nvSpPr>
            <p:spPr>
              <a:xfrm>
                <a:off x="572605" y="3145591"/>
                <a:ext cx="373626" cy="403122"/>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 name="Straight Arrow Connector 10">
                <a:extLst>
                  <a:ext uri="{FF2B5EF4-FFF2-40B4-BE49-F238E27FC236}">
                    <a16:creationId xmlns:a16="http://schemas.microsoft.com/office/drawing/2014/main" id="{8578748E-5531-A042-8BEC-EB8EEB8E952E}"/>
                  </a:ext>
                </a:extLst>
              </p:cNvPr>
              <p:cNvCxnSpPr>
                <a:endCxn id="10" idx="2"/>
              </p:cNvCxnSpPr>
              <p:nvPr/>
            </p:nvCxnSpPr>
            <p:spPr>
              <a:xfrm flipH="1" flipV="1">
                <a:off x="759418" y="3548713"/>
                <a:ext cx="321699" cy="374357"/>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67E52B45-1A7F-9846-8CFB-17C878A133AE}"/>
                  </a:ext>
                </a:extLst>
              </p:cNvPr>
              <p:cNvCxnSpPr>
                <a:stCxn id="10" idx="0"/>
              </p:cNvCxnSpPr>
              <p:nvPr/>
            </p:nvCxnSpPr>
            <p:spPr>
              <a:xfrm flipV="1">
                <a:off x="759418" y="2781300"/>
                <a:ext cx="321699" cy="364291"/>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cxnSp>
          <p:nvCxnSpPr>
            <p:cNvPr id="8" name="Straight Arrow Connector 7">
              <a:extLst>
                <a:ext uri="{FF2B5EF4-FFF2-40B4-BE49-F238E27FC236}">
                  <a16:creationId xmlns:a16="http://schemas.microsoft.com/office/drawing/2014/main" id="{5D493D2B-9007-CE47-B8C5-AD8FF0D39158}"/>
                </a:ext>
              </a:extLst>
            </p:cNvPr>
            <p:cNvCxnSpPr>
              <a:cxnSpLocks/>
            </p:cNvCxnSpPr>
            <p:nvPr/>
          </p:nvCxnSpPr>
          <p:spPr>
            <a:xfrm flipV="1">
              <a:off x="6112459" y="3923072"/>
              <a:ext cx="0" cy="22526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sp>
        <p:nvSpPr>
          <p:cNvPr id="13" name="Rectangle 12">
            <a:extLst>
              <a:ext uri="{FF2B5EF4-FFF2-40B4-BE49-F238E27FC236}">
                <a16:creationId xmlns:a16="http://schemas.microsoft.com/office/drawing/2014/main" id="{41AFF18E-1AB3-2341-B3E7-0F431D0BC9A6}"/>
              </a:ext>
            </a:extLst>
          </p:cNvPr>
          <p:cNvSpPr/>
          <p:nvPr/>
        </p:nvSpPr>
        <p:spPr>
          <a:xfrm>
            <a:off x="5226499" y="6203633"/>
            <a:ext cx="1739002" cy="400110"/>
          </a:xfrm>
          <a:prstGeom prst="rect">
            <a:avLst/>
          </a:prstGeom>
        </p:spPr>
        <p:txBody>
          <a:bodyPr wrap="none">
            <a:spAutoFit/>
          </a:bodyPr>
          <a:lstStyle/>
          <a:p>
            <a:r>
              <a:rPr lang="en-US" sz="2000" b="1" dirty="0">
                <a:hlinkClick r:id="rId5" action="ppaction://hlinksldjump"/>
              </a:rPr>
              <a:t>Return to start</a:t>
            </a:r>
            <a:endParaRPr lang="en-US" sz="2000" b="1" dirty="0"/>
          </a:p>
        </p:txBody>
      </p:sp>
    </p:spTree>
    <p:extLst>
      <p:ext uri="{BB962C8B-B14F-4D97-AF65-F5344CB8AC3E}">
        <p14:creationId xmlns:p14="http://schemas.microsoft.com/office/powerpoint/2010/main" val="249581741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37204F-FF22-EC4B-8EA7-318923A8E16B}"/>
              </a:ext>
            </a:extLst>
          </p:cNvPr>
          <p:cNvSpPr>
            <a:spLocks noGrp="1"/>
          </p:cNvSpPr>
          <p:nvPr>
            <p:ph type="title"/>
          </p:nvPr>
        </p:nvSpPr>
        <p:spPr/>
        <p:txBody>
          <a:bodyPr/>
          <a:lstStyle/>
          <a:p>
            <a:pPr algn="ctr"/>
            <a:r>
              <a:rPr lang="en-US" b="1" dirty="0"/>
              <a:t>Re-consider the managed flood</a:t>
            </a:r>
          </a:p>
        </p:txBody>
      </p:sp>
      <p:sp>
        <p:nvSpPr>
          <p:cNvPr id="3" name="Content Placeholder 2">
            <a:extLst>
              <a:ext uri="{FF2B5EF4-FFF2-40B4-BE49-F238E27FC236}">
                <a16:creationId xmlns:a16="http://schemas.microsoft.com/office/drawing/2014/main" id="{EA757F13-E9D9-2448-832C-FED63AE59882}"/>
              </a:ext>
            </a:extLst>
          </p:cNvPr>
          <p:cNvSpPr>
            <a:spLocks noGrp="1"/>
          </p:cNvSpPr>
          <p:nvPr>
            <p:ph idx="1"/>
          </p:nvPr>
        </p:nvSpPr>
        <p:spPr/>
        <p:txBody>
          <a:bodyPr/>
          <a:lstStyle/>
          <a:p>
            <a:pPr marL="0" indent="0">
              <a:buNone/>
            </a:pPr>
            <a:r>
              <a:rPr lang="en-US" dirty="0"/>
              <a:t>The risk of hypoxia resulting in fish deaths downstream is high.  If at all possible the planned flood should be delayed until the period from mid-autumn until mid-spring.  If it is not possible to stop the planned flood, then contingency planning should be undertaken to determined potential </a:t>
            </a:r>
            <a:r>
              <a:rPr lang="en-US" b="1" dirty="0">
                <a:hlinkClick r:id="rId2" action="ppaction://hlinksldjump"/>
              </a:rPr>
              <a:t>Interventions</a:t>
            </a:r>
            <a:r>
              <a:rPr lang="en-US" dirty="0"/>
              <a:t> to limit potential fish deaths.</a:t>
            </a:r>
          </a:p>
        </p:txBody>
      </p:sp>
      <p:grpSp>
        <p:nvGrpSpPr>
          <p:cNvPr id="4" name="Group 3">
            <a:extLst>
              <a:ext uri="{FF2B5EF4-FFF2-40B4-BE49-F238E27FC236}">
                <a16:creationId xmlns:a16="http://schemas.microsoft.com/office/drawing/2014/main" id="{A82B4891-CCD2-0B42-822B-BF7C130561F9}"/>
              </a:ext>
            </a:extLst>
          </p:cNvPr>
          <p:cNvGrpSpPr/>
          <p:nvPr/>
        </p:nvGrpSpPr>
        <p:grpSpPr>
          <a:xfrm>
            <a:off x="11354400" y="5518800"/>
            <a:ext cx="403200" cy="964800"/>
            <a:chOff x="5467350" y="3923072"/>
            <a:chExt cx="1257300" cy="2252664"/>
          </a:xfrm>
        </p:grpSpPr>
        <p:grpSp>
          <p:nvGrpSpPr>
            <p:cNvPr id="5" name="Group 4">
              <a:extLst>
                <a:ext uri="{FF2B5EF4-FFF2-40B4-BE49-F238E27FC236}">
                  <a16:creationId xmlns:a16="http://schemas.microsoft.com/office/drawing/2014/main" id="{670C83E0-6D68-CA44-A70D-F1E044AE3A7A}"/>
                </a:ext>
              </a:extLst>
            </p:cNvPr>
            <p:cNvGrpSpPr/>
            <p:nvPr/>
          </p:nvGrpSpPr>
          <p:grpSpPr>
            <a:xfrm>
              <a:off x="5467350" y="3923072"/>
              <a:ext cx="1257300" cy="2252662"/>
              <a:chOff x="452467" y="2220821"/>
              <a:chExt cx="1257300" cy="2252662"/>
            </a:xfrm>
          </p:grpSpPr>
          <p:sp>
            <p:nvSpPr>
              <p:cNvPr id="7" name="Rectangle 6">
                <a:extLst>
                  <a:ext uri="{FF2B5EF4-FFF2-40B4-BE49-F238E27FC236}">
                    <a16:creationId xmlns:a16="http://schemas.microsoft.com/office/drawing/2014/main" id="{F2429EE5-F591-CC44-8C29-9350D84D13A9}"/>
                  </a:ext>
                </a:extLst>
              </p:cNvPr>
              <p:cNvSpPr/>
              <p:nvPr/>
            </p:nvSpPr>
            <p:spPr>
              <a:xfrm>
                <a:off x="452467" y="2220821"/>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ounded Rectangle 7">
                <a:extLst>
                  <a:ext uri="{FF2B5EF4-FFF2-40B4-BE49-F238E27FC236}">
                    <a16:creationId xmlns:a16="http://schemas.microsoft.com/office/drawing/2014/main" id="{077CF2A1-419B-4A40-9A1A-F398863BCF1E}"/>
                  </a:ext>
                </a:extLst>
              </p:cNvPr>
              <p:cNvSpPr/>
              <p:nvPr/>
            </p:nvSpPr>
            <p:spPr>
              <a:xfrm>
                <a:off x="572605" y="3145591"/>
                <a:ext cx="373626" cy="403122"/>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9" name="Straight Arrow Connector 8">
                <a:extLst>
                  <a:ext uri="{FF2B5EF4-FFF2-40B4-BE49-F238E27FC236}">
                    <a16:creationId xmlns:a16="http://schemas.microsoft.com/office/drawing/2014/main" id="{F15B21AC-7605-E648-BA00-569685B9A7A8}"/>
                  </a:ext>
                </a:extLst>
              </p:cNvPr>
              <p:cNvCxnSpPr>
                <a:endCxn id="8" idx="2"/>
              </p:cNvCxnSpPr>
              <p:nvPr/>
            </p:nvCxnSpPr>
            <p:spPr>
              <a:xfrm flipH="1" flipV="1">
                <a:off x="759418" y="3548713"/>
                <a:ext cx="321699" cy="374357"/>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87F935FF-CC10-B341-880C-D4990FA43F2A}"/>
                  </a:ext>
                </a:extLst>
              </p:cNvPr>
              <p:cNvCxnSpPr>
                <a:stCxn id="8" idx="0"/>
              </p:cNvCxnSpPr>
              <p:nvPr/>
            </p:nvCxnSpPr>
            <p:spPr>
              <a:xfrm flipV="1">
                <a:off x="759418" y="2781300"/>
                <a:ext cx="321699" cy="364291"/>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cxnSp>
          <p:nvCxnSpPr>
            <p:cNvPr id="6" name="Straight Arrow Connector 5">
              <a:extLst>
                <a:ext uri="{FF2B5EF4-FFF2-40B4-BE49-F238E27FC236}">
                  <a16:creationId xmlns:a16="http://schemas.microsoft.com/office/drawing/2014/main" id="{D96FA54B-2D53-4042-8485-38B5A771A92C}"/>
                </a:ext>
              </a:extLst>
            </p:cNvPr>
            <p:cNvCxnSpPr>
              <a:cxnSpLocks/>
            </p:cNvCxnSpPr>
            <p:nvPr/>
          </p:nvCxnSpPr>
          <p:spPr>
            <a:xfrm flipV="1">
              <a:off x="6112459" y="3923072"/>
              <a:ext cx="0" cy="22526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18143545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60593A-3828-AD49-8978-AF30C2264A80}"/>
              </a:ext>
            </a:extLst>
          </p:cNvPr>
          <p:cNvSpPr>
            <a:spLocks noGrp="1"/>
          </p:cNvSpPr>
          <p:nvPr>
            <p:ph type="title"/>
          </p:nvPr>
        </p:nvSpPr>
        <p:spPr>
          <a:xfrm>
            <a:off x="838200" y="365125"/>
            <a:ext cx="10515600" cy="4054475"/>
          </a:xfrm>
        </p:spPr>
        <p:txBody>
          <a:bodyPr>
            <a:normAutofit/>
          </a:bodyPr>
          <a:lstStyle/>
          <a:p>
            <a:r>
              <a:rPr lang="en-US" dirty="0"/>
              <a:t>Monitor the main channel to assess dissolved oxygen concentrations. If dissolved oxygen concentrations in the main channel fall below about 3 - 3.5 mg/L start assessing potential management </a:t>
            </a:r>
            <a:r>
              <a:rPr lang="en-US" b="1" dirty="0">
                <a:solidFill>
                  <a:srgbClr val="00B050"/>
                </a:solidFill>
                <a:hlinkClick r:id="rId2" action="ppaction://hlinksldjump"/>
              </a:rPr>
              <a:t>interventions</a:t>
            </a:r>
            <a:r>
              <a:rPr lang="en-US" b="1" dirty="0">
                <a:hlinkClick r:id="rId2" action="ppaction://hlinksldjump"/>
              </a:rPr>
              <a:t>.</a:t>
            </a:r>
            <a:endParaRPr lang="en-US" b="1" dirty="0"/>
          </a:p>
        </p:txBody>
      </p:sp>
      <p:grpSp>
        <p:nvGrpSpPr>
          <p:cNvPr id="3" name="Group 2">
            <a:extLst>
              <a:ext uri="{FF2B5EF4-FFF2-40B4-BE49-F238E27FC236}">
                <a16:creationId xmlns:a16="http://schemas.microsoft.com/office/drawing/2014/main" id="{AAF1E345-2DB9-5148-8EE1-4387D4C08ABB}"/>
              </a:ext>
            </a:extLst>
          </p:cNvPr>
          <p:cNvGrpSpPr/>
          <p:nvPr/>
        </p:nvGrpSpPr>
        <p:grpSpPr>
          <a:xfrm>
            <a:off x="11354400" y="5518800"/>
            <a:ext cx="403200" cy="964800"/>
            <a:chOff x="5467350" y="3923072"/>
            <a:chExt cx="1257300" cy="2252664"/>
          </a:xfrm>
        </p:grpSpPr>
        <p:grpSp>
          <p:nvGrpSpPr>
            <p:cNvPr id="4" name="Group 3">
              <a:extLst>
                <a:ext uri="{FF2B5EF4-FFF2-40B4-BE49-F238E27FC236}">
                  <a16:creationId xmlns:a16="http://schemas.microsoft.com/office/drawing/2014/main" id="{741968F2-D795-C04F-9A2B-7A75AE645D5A}"/>
                </a:ext>
              </a:extLst>
            </p:cNvPr>
            <p:cNvGrpSpPr/>
            <p:nvPr/>
          </p:nvGrpSpPr>
          <p:grpSpPr>
            <a:xfrm>
              <a:off x="5467350" y="3923072"/>
              <a:ext cx="1257300" cy="2252662"/>
              <a:chOff x="452467" y="2220821"/>
              <a:chExt cx="1257300" cy="2252662"/>
            </a:xfrm>
          </p:grpSpPr>
          <p:sp>
            <p:nvSpPr>
              <p:cNvPr id="6" name="Rectangle 5">
                <a:extLst>
                  <a:ext uri="{FF2B5EF4-FFF2-40B4-BE49-F238E27FC236}">
                    <a16:creationId xmlns:a16="http://schemas.microsoft.com/office/drawing/2014/main" id="{9DD12388-F357-B849-BB61-363B3E125873}"/>
                  </a:ext>
                </a:extLst>
              </p:cNvPr>
              <p:cNvSpPr/>
              <p:nvPr/>
            </p:nvSpPr>
            <p:spPr>
              <a:xfrm>
                <a:off x="452467" y="2220821"/>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ounded Rectangle 6">
                <a:extLst>
                  <a:ext uri="{FF2B5EF4-FFF2-40B4-BE49-F238E27FC236}">
                    <a16:creationId xmlns:a16="http://schemas.microsoft.com/office/drawing/2014/main" id="{D9FCA0A7-2D6D-D742-99C9-D0CDE5D837E4}"/>
                  </a:ext>
                </a:extLst>
              </p:cNvPr>
              <p:cNvSpPr/>
              <p:nvPr/>
            </p:nvSpPr>
            <p:spPr>
              <a:xfrm>
                <a:off x="572605" y="3145591"/>
                <a:ext cx="373626" cy="403122"/>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Arrow Connector 7">
                <a:extLst>
                  <a:ext uri="{FF2B5EF4-FFF2-40B4-BE49-F238E27FC236}">
                    <a16:creationId xmlns:a16="http://schemas.microsoft.com/office/drawing/2014/main" id="{E34B139D-8A8E-E74F-9977-44D307C1AA99}"/>
                  </a:ext>
                </a:extLst>
              </p:cNvPr>
              <p:cNvCxnSpPr>
                <a:endCxn id="7" idx="2"/>
              </p:cNvCxnSpPr>
              <p:nvPr/>
            </p:nvCxnSpPr>
            <p:spPr>
              <a:xfrm flipH="1" flipV="1">
                <a:off x="759418" y="3548713"/>
                <a:ext cx="321699" cy="374357"/>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C9A06076-4043-074E-AAED-4893F9FE1499}"/>
                  </a:ext>
                </a:extLst>
              </p:cNvPr>
              <p:cNvCxnSpPr>
                <a:stCxn id="7" idx="0"/>
              </p:cNvCxnSpPr>
              <p:nvPr/>
            </p:nvCxnSpPr>
            <p:spPr>
              <a:xfrm flipV="1">
                <a:off x="759418" y="2781300"/>
                <a:ext cx="321699" cy="364291"/>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cxnSp>
          <p:nvCxnSpPr>
            <p:cNvPr id="5" name="Straight Arrow Connector 4">
              <a:extLst>
                <a:ext uri="{FF2B5EF4-FFF2-40B4-BE49-F238E27FC236}">
                  <a16:creationId xmlns:a16="http://schemas.microsoft.com/office/drawing/2014/main" id="{98186A3B-AE56-5246-937D-97B5381EF98F}"/>
                </a:ext>
              </a:extLst>
            </p:cNvPr>
            <p:cNvCxnSpPr>
              <a:cxnSpLocks/>
            </p:cNvCxnSpPr>
            <p:nvPr/>
          </p:nvCxnSpPr>
          <p:spPr>
            <a:xfrm flipV="1">
              <a:off x="6112459" y="3923072"/>
              <a:ext cx="0" cy="22526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sp>
        <p:nvSpPr>
          <p:cNvPr id="10" name="TextBox 9">
            <a:extLst>
              <a:ext uri="{FF2B5EF4-FFF2-40B4-BE49-F238E27FC236}">
                <a16:creationId xmlns:a16="http://schemas.microsoft.com/office/drawing/2014/main" id="{F27B9FD5-EF78-774C-891E-46A2E609B127}"/>
              </a:ext>
            </a:extLst>
          </p:cNvPr>
          <p:cNvSpPr txBox="1"/>
          <p:nvPr/>
        </p:nvSpPr>
        <p:spPr>
          <a:xfrm>
            <a:off x="4602642" y="5678033"/>
            <a:ext cx="2986715" cy="646331"/>
          </a:xfrm>
          <a:prstGeom prst="rect">
            <a:avLst/>
          </a:prstGeom>
          <a:noFill/>
        </p:spPr>
        <p:txBody>
          <a:bodyPr wrap="none" rtlCol="0">
            <a:spAutoFit/>
          </a:bodyPr>
          <a:lstStyle/>
          <a:p>
            <a:r>
              <a:rPr lang="en-US" sz="3600" b="1" dirty="0">
                <a:hlinkClick r:id="rId3" action="ppaction://hlinksldjump"/>
              </a:rPr>
              <a:t>Return to start</a:t>
            </a:r>
            <a:endParaRPr lang="en-US" sz="3600" b="1" dirty="0"/>
          </a:p>
        </p:txBody>
      </p:sp>
    </p:spTree>
    <p:extLst>
      <p:ext uri="{BB962C8B-B14F-4D97-AF65-F5344CB8AC3E}">
        <p14:creationId xmlns:p14="http://schemas.microsoft.com/office/powerpoint/2010/main" val="43884048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669D9A-04C6-3244-BF5D-E78186FFAB16}"/>
              </a:ext>
            </a:extLst>
          </p:cNvPr>
          <p:cNvSpPr>
            <a:spLocks noGrp="1"/>
          </p:cNvSpPr>
          <p:nvPr>
            <p:ph type="title"/>
          </p:nvPr>
        </p:nvSpPr>
        <p:spPr>
          <a:xfrm>
            <a:off x="838200" y="365125"/>
            <a:ext cx="10515600" cy="1920875"/>
          </a:xfrm>
        </p:spPr>
        <p:txBody>
          <a:bodyPr>
            <a:normAutofit fontScale="90000"/>
          </a:bodyPr>
          <a:lstStyle/>
          <a:p>
            <a:pPr algn="ctr"/>
            <a:r>
              <a:rPr lang="en-US" b="1" dirty="0"/>
              <a:t>Can you measure dissolved oxygen concentrations in the flood water near the point where it is expected to return to the main channel?</a:t>
            </a:r>
          </a:p>
        </p:txBody>
      </p:sp>
      <p:sp>
        <p:nvSpPr>
          <p:cNvPr id="3" name="TextBox 2">
            <a:extLst>
              <a:ext uri="{FF2B5EF4-FFF2-40B4-BE49-F238E27FC236}">
                <a16:creationId xmlns:a16="http://schemas.microsoft.com/office/drawing/2014/main" id="{9F12B1B5-0799-0942-AFEB-D4D89E96B4EB}"/>
              </a:ext>
            </a:extLst>
          </p:cNvPr>
          <p:cNvSpPr txBox="1"/>
          <p:nvPr/>
        </p:nvSpPr>
        <p:spPr>
          <a:xfrm>
            <a:off x="3600000" y="3024000"/>
            <a:ext cx="804900" cy="646331"/>
          </a:xfrm>
          <a:prstGeom prst="rect">
            <a:avLst/>
          </a:prstGeom>
          <a:noFill/>
        </p:spPr>
        <p:txBody>
          <a:bodyPr wrap="none" rtlCol="0">
            <a:spAutoFit/>
          </a:bodyPr>
          <a:lstStyle/>
          <a:p>
            <a:r>
              <a:rPr lang="en-US" sz="3600" b="1" dirty="0">
                <a:hlinkClick r:id="rId2" action="ppaction://hlinksldjump"/>
              </a:rPr>
              <a:t>Yes</a:t>
            </a:r>
            <a:endParaRPr lang="en-US" sz="3600" b="1" dirty="0"/>
          </a:p>
        </p:txBody>
      </p:sp>
      <p:sp>
        <p:nvSpPr>
          <p:cNvPr id="4" name="TextBox 3">
            <a:extLst>
              <a:ext uri="{FF2B5EF4-FFF2-40B4-BE49-F238E27FC236}">
                <a16:creationId xmlns:a16="http://schemas.microsoft.com/office/drawing/2014/main" id="{CFAEB5FA-034E-ED4E-833B-C1E83005E030}"/>
              </a:ext>
            </a:extLst>
          </p:cNvPr>
          <p:cNvSpPr txBox="1"/>
          <p:nvPr/>
        </p:nvSpPr>
        <p:spPr>
          <a:xfrm>
            <a:off x="7830000" y="3024000"/>
            <a:ext cx="737702" cy="646331"/>
          </a:xfrm>
          <a:prstGeom prst="rect">
            <a:avLst/>
          </a:prstGeom>
          <a:noFill/>
        </p:spPr>
        <p:txBody>
          <a:bodyPr wrap="none" rtlCol="0">
            <a:spAutoFit/>
          </a:bodyPr>
          <a:lstStyle/>
          <a:p>
            <a:r>
              <a:rPr lang="en-US" sz="3600" b="1" dirty="0">
                <a:hlinkClick r:id="rId3" action="ppaction://hlinksldjump"/>
              </a:rPr>
              <a:t>No</a:t>
            </a:r>
            <a:endParaRPr lang="en-US" sz="3600" b="1" dirty="0"/>
          </a:p>
        </p:txBody>
      </p:sp>
      <p:grpSp>
        <p:nvGrpSpPr>
          <p:cNvPr id="6" name="Group 5">
            <a:extLst>
              <a:ext uri="{FF2B5EF4-FFF2-40B4-BE49-F238E27FC236}">
                <a16:creationId xmlns:a16="http://schemas.microsoft.com/office/drawing/2014/main" id="{429027FA-40E3-A14F-91F0-AA01D12FECEE}"/>
              </a:ext>
            </a:extLst>
          </p:cNvPr>
          <p:cNvGrpSpPr/>
          <p:nvPr/>
        </p:nvGrpSpPr>
        <p:grpSpPr>
          <a:xfrm>
            <a:off x="11354400" y="5518800"/>
            <a:ext cx="403200" cy="964800"/>
            <a:chOff x="5467350" y="3923072"/>
            <a:chExt cx="1257300" cy="2252664"/>
          </a:xfrm>
        </p:grpSpPr>
        <p:grpSp>
          <p:nvGrpSpPr>
            <p:cNvPr id="7" name="Group 6">
              <a:extLst>
                <a:ext uri="{FF2B5EF4-FFF2-40B4-BE49-F238E27FC236}">
                  <a16:creationId xmlns:a16="http://schemas.microsoft.com/office/drawing/2014/main" id="{88EBD613-5674-FC4A-BB6C-447430E68027}"/>
                </a:ext>
              </a:extLst>
            </p:cNvPr>
            <p:cNvGrpSpPr/>
            <p:nvPr/>
          </p:nvGrpSpPr>
          <p:grpSpPr>
            <a:xfrm>
              <a:off x="5467350" y="3923072"/>
              <a:ext cx="1257300" cy="2252662"/>
              <a:chOff x="452467" y="2220821"/>
              <a:chExt cx="1257300" cy="2252662"/>
            </a:xfrm>
          </p:grpSpPr>
          <p:sp>
            <p:nvSpPr>
              <p:cNvPr id="9" name="Rectangle 8">
                <a:extLst>
                  <a:ext uri="{FF2B5EF4-FFF2-40B4-BE49-F238E27FC236}">
                    <a16:creationId xmlns:a16="http://schemas.microsoft.com/office/drawing/2014/main" id="{AD3070F3-A11F-1744-B795-35B553DFF85B}"/>
                  </a:ext>
                </a:extLst>
              </p:cNvPr>
              <p:cNvSpPr/>
              <p:nvPr/>
            </p:nvSpPr>
            <p:spPr>
              <a:xfrm>
                <a:off x="452467" y="2220821"/>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ounded Rectangle 9">
                <a:extLst>
                  <a:ext uri="{FF2B5EF4-FFF2-40B4-BE49-F238E27FC236}">
                    <a16:creationId xmlns:a16="http://schemas.microsoft.com/office/drawing/2014/main" id="{9C86AE4B-A6EF-3B4E-9099-A7C25DB6EAF2}"/>
                  </a:ext>
                </a:extLst>
              </p:cNvPr>
              <p:cNvSpPr/>
              <p:nvPr/>
            </p:nvSpPr>
            <p:spPr>
              <a:xfrm>
                <a:off x="572605" y="3145591"/>
                <a:ext cx="373626" cy="403122"/>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 name="Straight Arrow Connector 10">
                <a:extLst>
                  <a:ext uri="{FF2B5EF4-FFF2-40B4-BE49-F238E27FC236}">
                    <a16:creationId xmlns:a16="http://schemas.microsoft.com/office/drawing/2014/main" id="{E22C2264-B470-BC46-8C8E-333F6A1A69FD}"/>
                  </a:ext>
                </a:extLst>
              </p:cNvPr>
              <p:cNvCxnSpPr>
                <a:endCxn id="10" idx="2"/>
              </p:cNvCxnSpPr>
              <p:nvPr/>
            </p:nvCxnSpPr>
            <p:spPr>
              <a:xfrm flipH="1" flipV="1">
                <a:off x="759418" y="3548713"/>
                <a:ext cx="321699" cy="374357"/>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2445D1BB-58E0-2B41-AF17-3A5C11E535D3}"/>
                  </a:ext>
                </a:extLst>
              </p:cNvPr>
              <p:cNvCxnSpPr>
                <a:stCxn id="10" idx="0"/>
              </p:cNvCxnSpPr>
              <p:nvPr/>
            </p:nvCxnSpPr>
            <p:spPr>
              <a:xfrm flipV="1">
                <a:off x="759418" y="2781300"/>
                <a:ext cx="321699" cy="364291"/>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cxnSp>
          <p:nvCxnSpPr>
            <p:cNvPr id="8" name="Straight Arrow Connector 7">
              <a:extLst>
                <a:ext uri="{FF2B5EF4-FFF2-40B4-BE49-F238E27FC236}">
                  <a16:creationId xmlns:a16="http://schemas.microsoft.com/office/drawing/2014/main" id="{D7F7BD27-A3C3-9F48-8B71-7A3FC4D15BF8}"/>
                </a:ext>
              </a:extLst>
            </p:cNvPr>
            <p:cNvCxnSpPr>
              <a:cxnSpLocks/>
            </p:cNvCxnSpPr>
            <p:nvPr/>
          </p:nvCxnSpPr>
          <p:spPr>
            <a:xfrm flipV="1">
              <a:off x="6112459" y="3923072"/>
              <a:ext cx="0" cy="22526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6976884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EDC13C-B4E3-1F4A-A7C0-295461357F14}"/>
              </a:ext>
            </a:extLst>
          </p:cNvPr>
          <p:cNvSpPr>
            <a:spLocks noGrp="1"/>
          </p:cNvSpPr>
          <p:nvPr>
            <p:ph type="title"/>
          </p:nvPr>
        </p:nvSpPr>
        <p:spPr>
          <a:xfrm>
            <a:off x="838200" y="365125"/>
            <a:ext cx="10515600" cy="3648075"/>
          </a:xfrm>
        </p:spPr>
        <p:txBody>
          <a:bodyPr>
            <a:normAutofit/>
          </a:bodyPr>
          <a:lstStyle/>
          <a:p>
            <a:r>
              <a:rPr lang="en-US" sz="3600" b="1" u="sng" dirty="0"/>
              <a:t>Action 1</a:t>
            </a:r>
            <a:r>
              <a:rPr lang="en-US" sz="3600" b="1" dirty="0"/>
              <a:t>: </a:t>
            </a:r>
            <a:r>
              <a:rPr lang="en-US" sz="3600" dirty="0"/>
              <a:t>Determine dissolved oxygen concentrations in the flood water on the floodplain.</a:t>
            </a:r>
            <a:br>
              <a:rPr lang="en-US" sz="3600" dirty="0"/>
            </a:br>
            <a:r>
              <a:rPr lang="en-US" sz="3600" b="1" u="sng" dirty="0"/>
              <a:t>Action 2:</a:t>
            </a:r>
            <a:r>
              <a:rPr lang="en-US" sz="3600" dirty="0"/>
              <a:t> Run the Dilution Module in the </a:t>
            </a:r>
            <a:r>
              <a:rPr lang="en-US" sz="3600" b="1" dirty="0">
                <a:solidFill>
                  <a:srgbClr val="00B050"/>
                </a:solidFill>
                <a:hlinkClick r:id="rId2" action="ppaction://hlinksldjump"/>
              </a:rPr>
              <a:t>Blackwater </a:t>
            </a:r>
            <a:r>
              <a:rPr lang="en-US" sz="3600" b="1" dirty="0">
                <a:solidFill>
                  <a:srgbClr val="00B050"/>
                </a:solidFill>
                <a:hlinkClick r:id="rId3" action="ppaction://hlinksldjump"/>
              </a:rPr>
              <a:t>Intervention Assessment Tool</a:t>
            </a:r>
            <a:r>
              <a:rPr lang="en-US" sz="3600" b="1" dirty="0">
                <a:solidFill>
                  <a:srgbClr val="00B050"/>
                </a:solidFill>
              </a:rPr>
              <a:t> </a:t>
            </a:r>
            <a:r>
              <a:rPr lang="en-US" sz="3600" dirty="0"/>
              <a:t>to estimate the dissolved oxygen concentration in the main channel following return of the flood water</a:t>
            </a:r>
          </a:p>
        </p:txBody>
      </p:sp>
      <p:sp>
        <p:nvSpPr>
          <p:cNvPr id="3" name="TextBox 2">
            <a:extLst>
              <a:ext uri="{FF2B5EF4-FFF2-40B4-BE49-F238E27FC236}">
                <a16:creationId xmlns:a16="http://schemas.microsoft.com/office/drawing/2014/main" id="{0640D355-DA11-384F-B7EB-84C6565089D9}"/>
              </a:ext>
            </a:extLst>
          </p:cNvPr>
          <p:cNvSpPr txBox="1"/>
          <p:nvPr/>
        </p:nvSpPr>
        <p:spPr>
          <a:xfrm>
            <a:off x="1902896" y="4013200"/>
            <a:ext cx="8386207" cy="1200329"/>
          </a:xfrm>
          <a:prstGeom prst="rect">
            <a:avLst/>
          </a:prstGeom>
          <a:noFill/>
        </p:spPr>
        <p:txBody>
          <a:bodyPr wrap="none" rtlCol="0">
            <a:spAutoFit/>
          </a:bodyPr>
          <a:lstStyle/>
          <a:p>
            <a:r>
              <a:rPr lang="en-US" sz="3600" dirty="0"/>
              <a:t>Will the main channel be anoxic or hypoxic  </a:t>
            </a:r>
          </a:p>
          <a:p>
            <a:r>
              <a:rPr lang="en-US" sz="3600" dirty="0"/>
              <a:t>following return of the flood water?</a:t>
            </a:r>
          </a:p>
        </p:txBody>
      </p:sp>
      <p:sp>
        <p:nvSpPr>
          <p:cNvPr id="4" name="TextBox 3">
            <a:extLst>
              <a:ext uri="{FF2B5EF4-FFF2-40B4-BE49-F238E27FC236}">
                <a16:creationId xmlns:a16="http://schemas.microsoft.com/office/drawing/2014/main" id="{D82E04ED-B6F1-6A4B-866A-CCCD1C0772B1}"/>
              </a:ext>
            </a:extLst>
          </p:cNvPr>
          <p:cNvSpPr txBox="1"/>
          <p:nvPr/>
        </p:nvSpPr>
        <p:spPr>
          <a:xfrm>
            <a:off x="3600000" y="5825067"/>
            <a:ext cx="804900" cy="646331"/>
          </a:xfrm>
          <a:prstGeom prst="rect">
            <a:avLst/>
          </a:prstGeom>
          <a:noFill/>
        </p:spPr>
        <p:txBody>
          <a:bodyPr wrap="none" rtlCol="0">
            <a:spAutoFit/>
          </a:bodyPr>
          <a:lstStyle/>
          <a:p>
            <a:r>
              <a:rPr lang="en-US" sz="3600" b="1" dirty="0">
                <a:solidFill>
                  <a:srgbClr val="00B050"/>
                </a:solidFill>
                <a:hlinkClick r:id="rId4" action="ppaction://hlinksldjump"/>
              </a:rPr>
              <a:t>Yes</a:t>
            </a:r>
            <a:endParaRPr lang="en-US" sz="3600" b="1" dirty="0">
              <a:solidFill>
                <a:srgbClr val="00B050"/>
              </a:solidFill>
            </a:endParaRPr>
          </a:p>
        </p:txBody>
      </p:sp>
      <p:sp>
        <p:nvSpPr>
          <p:cNvPr id="5" name="TextBox 4">
            <a:extLst>
              <a:ext uri="{FF2B5EF4-FFF2-40B4-BE49-F238E27FC236}">
                <a16:creationId xmlns:a16="http://schemas.microsoft.com/office/drawing/2014/main" id="{CC196E29-0B7E-D242-BBA6-6064EF688D56}"/>
              </a:ext>
            </a:extLst>
          </p:cNvPr>
          <p:cNvSpPr txBox="1"/>
          <p:nvPr/>
        </p:nvSpPr>
        <p:spPr>
          <a:xfrm>
            <a:off x="7830000" y="5824800"/>
            <a:ext cx="737702" cy="646331"/>
          </a:xfrm>
          <a:prstGeom prst="rect">
            <a:avLst/>
          </a:prstGeom>
          <a:noFill/>
        </p:spPr>
        <p:txBody>
          <a:bodyPr wrap="none" rtlCol="0">
            <a:spAutoFit/>
          </a:bodyPr>
          <a:lstStyle/>
          <a:p>
            <a:r>
              <a:rPr lang="en-US" sz="3600" b="1" dirty="0">
                <a:hlinkClick r:id="rId5" action="ppaction://hlinksldjump"/>
              </a:rPr>
              <a:t>No</a:t>
            </a:r>
            <a:endParaRPr lang="en-US" sz="3600" b="1" dirty="0"/>
          </a:p>
        </p:txBody>
      </p:sp>
      <p:grpSp>
        <p:nvGrpSpPr>
          <p:cNvPr id="6" name="Group 5">
            <a:extLst>
              <a:ext uri="{FF2B5EF4-FFF2-40B4-BE49-F238E27FC236}">
                <a16:creationId xmlns:a16="http://schemas.microsoft.com/office/drawing/2014/main" id="{9FBCBD69-0128-2C40-93F0-933C59C138E0}"/>
              </a:ext>
            </a:extLst>
          </p:cNvPr>
          <p:cNvGrpSpPr/>
          <p:nvPr/>
        </p:nvGrpSpPr>
        <p:grpSpPr>
          <a:xfrm>
            <a:off x="11354400" y="5518800"/>
            <a:ext cx="403200" cy="964800"/>
            <a:chOff x="5467350" y="3923072"/>
            <a:chExt cx="1257300" cy="2252664"/>
          </a:xfrm>
        </p:grpSpPr>
        <p:grpSp>
          <p:nvGrpSpPr>
            <p:cNvPr id="7" name="Group 6">
              <a:extLst>
                <a:ext uri="{FF2B5EF4-FFF2-40B4-BE49-F238E27FC236}">
                  <a16:creationId xmlns:a16="http://schemas.microsoft.com/office/drawing/2014/main" id="{5BB03EFF-E94F-7D4A-9BDE-7A119F864F4C}"/>
                </a:ext>
              </a:extLst>
            </p:cNvPr>
            <p:cNvGrpSpPr/>
            <p:nvPr/>
          </p:nvGrpSpPr>
          <p:grpSpPr>
            <a:xfrm>
              <a:off x="5467350" y="3923072"/>
              <a:ext cx="1257300" cy="2252662"/>
              <a:chOff x="452467" y="2220821"/>
              <a:chExt cx="1257300" cy="2252662"/>
            </a:xfrm>
          </p:grpSpPr>
          <p:sp>
            <p:nvSpPr>
              <p:cNvPr id="9" name="Rectangle 8">
                <a:extLst>
                  <a:ext uri="{FF2B5EF4-FFF2-40B4-BE49-F238E27FC236}">
                    <a16:creationId xmlns:a16="http://schemas.microsoft.com/office/drawing/2014/main" id="{156284DD-09B1-E144-AFDA-38E642697B34}"/>
                  </a:ext>
                </a:extLst>
              </p:cNvPr>
              <p:cNvSpPr/>
              <p:nvPr/>
            </p:nvSpPr>
            <p:spPr>
              <a:xfrm>
                <a:off x="452467" y="2220821"/>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ounded Rectangle 9">
                <a:extLst>
                  <a:ext uri="{FF2B5EF4-FFF2-40B4-BE49-F238E27FC236}">
                    <a16:creationId xmlns:a16="http://schemas.microsoft.com/office/drawing/2014/main" id="{9B83D7B8-4B3C-374B-A198-FADD67BA8C5E}"/>
                  </a:ext>
                </a:extLst>
              </p:cNvPr>
              <p:cNvSpPr/>
              <p:nvPr/>
            </p:nvSpPr>
            <p:spPr>
              <a:xfrm>
                <a:off x="572605" y="3145591"/>
                <a:ext cx="373626" cy="403122"/>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 name="Straight Arrow Connector 10">
                <a:extLst>
                  <a:ext uri="{FF2B5EF4-FFF2-40B4-BE49-F238E27FC236}">
                    <a16:creationId xmlns:a16="http://schemas.microsoft.com/office/drawing/2014/main" id="{1BCEEE58-05FE-8346-B8EE-1A66E0447993}"/>
                  </a:ext>
                </a:extLst>
              </p:cNvPr>
              <p:cNvCxnSpPr>
                <a:endCxn id="10" idx="2"/>
              </p:cNvCxnSpPr>
              <p:nvPr/>
            </p:nvCxnSpPr>
            <p:spPr>
              <a:xfrm flipH="1" flipV="1">
                <a:off x="759418" y="3548713"/>
                <a:ext cx="321699" cy="374357"/>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DB078930-CC94-6047-97B9-6E155A473161}"/>
                  </a:ext>
                </a:extLst>
              </p:cNvPr>
              <p:cNvCxnSpPr>
                <a:stCxn id="10" idx="0"/>
              </p:cNvCxnSpPr>
              <p:nvPr/>
            </p:nvCxnSpPr>
            <p:spPr>
              <a:xfrm flipV="1">
                <a:off x="759418" y="2781300"/>
                <a:ext cx="321699" cy="364291"/>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cxnSp>
          <p:nvCxnSpPr>
            <p:cNvPr id="8" name="Straight Arrow Connector 7">
              <a:extLst>
                <a:ext uri="{FF2B5EF4-FFF2-40B4-BE49-F238E27FC236}">
                  <a16:creationId xmlns:a16="http://schemas.microsoft.com/office/drawing/2014/main" id="{B8AB3EA4-AF81-D64C-825B-6B215E9A0C2D}"/>
                </a:ext>
              </a:extLst>
            </p:cNvPr>
            <p:cNvCxnSpPr>
              <a:cxnSpLocks/>
            </p:cNvCxnSpPr>
            <p:nvPr/>
          </p:nvCxnSpPr>
          <p:spPr>
            <a:xfrm flipV="1">
              <a:off x="6112459" y="3923072"/>
              <a:ext cx="0" cy="22526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18309925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214B9-E800-CE49-94BC-EDEAF6599DF3}"/>
              </a:ext>
            </a:extLst>
          </p:cNvPr>
          <p:cNvSpPr>
            <a:spLocks noGrp="1"/>
          </p:cNvSpPr>
          <p:nvPr>
            <p:ph type="title"/>
          </p:nvPr>
        </p:nvSpPr>
        <p:spPr/>
        <p:txBody>
          <a:bodyPr/>
          <a:lstStyle/>
          <a:p>
            <a:r>
              <a:rPr lang="en-US" b="1" dirty="0"/>
              <a:t>Interventions: Floodplain Inundation</a:t>
            </a:r>
          </a:p>
        </p:txBody>
      </p:sp>
      <p:sp>
        <p:nvSpPr>
          <p:cNvPr id="3" name="Content Placeholder 2">
            <a:extLst>
              <a:ext uri="{FF2B5EF4-FFF2-40B4-BE49-F238E27FC236}">
                <a16:creationId xmlns:a16="http://schemas.microsoft.com/office/drawing/2014/main" id="{E7EE8A5E-84D2-594D-B380-3017F73C96FB}"/>
              </a:ext>
            </a:extLst>
          </p:cNvPr>
          <p:cNvSpPr>
            <a:spLocks noGrp="1"/>
          </p:cNvSpPr>
          <p:nvPr>
            <p:ph idx="1"/>
          </p:nvPr>
        </p:nvSpPr>
        <p:spPr/>
        <p:txBody>
          <a:bodyPr/>
          <a:lstStyle/>
          <a:p>
            <a:pPr marL="0" indent="0">
              <a:buNone/>
            </a:pPr>
            <a:r>
              <a:rPr lang="en-US" dirty="0"/>
              <a:t>Practically there are two types of interventions that can be used to minimise the impact of hypoxic water following a significant overbank flooding:</a:t>
            </a:r>
          </a:p>
          <a:p>
            <a:pPr marL="0" indent="0">
              <a:buNone/>
            </a:pPr>
            <a:r>
              <a:rPr lang="en-US" dirty="0"/>
              <a:t>	</a:t>
            </a:r>
            <a:r>
              <a:rPr lang="en-US" dirty="0">
                <a:solidFill>
                  <a:srgbClr val="00B050"/>
                </a:solidFill>
                <a:hlinkClick r:id="rId2" action="ppaction://hlinksldjump"/>
              </a:rPr>
              <a:t>Diversion</a:t>
            </a:r>
            <a:r>
              <a:rPr lang="en-US" dirty="0"/>
              <a:t> of the hypoxic return water into a large,  shallow off-	river storage</a:t>
            </a:r>
          </a:p>
          <a:p>
            <a:pPr marL="0" indent="0">
              <a:buNone/>
            </a:pPr>
            <a:endParaRPr lang="en-US" dirty="0"/>
          </a:p>
          <a:p>
            <a:pPr marL="0" indent="0">
              <a:buNone/>
            </a:pPr>
            <a:r>
              <a:rPr lang="en-US" dirty="0"/>
              <a:t>	Creation of local </a:t>
            </a:r>
            <a:r>
              <a:rPr lang="en-US" dirty="0">
                <a:solidFill>
                  <a:srgbClr val="00B050"/>
                </a:solidFill>
                <a:hlinkClick r:id="rId3" action="ppaction://hlinksldjump"/>
              </a:rPr>
              <a:t>aerated refuges</a:t>
            </a:r>
            <a:endParaRPr lang="en-US" dirty="0">
              <a:solidFill>
                <a:srgbClr val="00B050"/>
              </a:solidFill>
            </a:endParaRPr>
          </a:p>
        </p:txBody>
      </p:sp>
      <p:grpSp>
        <p:nvGrpSpPr>
          <p:cNvPr id="4" name="Group 3">
            <a:extLst>
              <a:ext uri="{FF2B5EF4-FFF2-40B4-BE49-F238E27FC236}">
                <a16:creationId xmlns:a16="http://schemas.microsoft.com/office/drawing/2014/main" id="{C815D348-D2B8-B546-AF67-F259F923F9B2}"/>
              </a:ext>
            </a:extLst>
          </p:cNvPr>
          <p:cNvGrpSpPr/>
          <p:nvPr/>
        </p:nvGrpSpPr>
        <p:grpSpPr>
          <a:xfrm>
            <a:off x="11354400" y="5518800"/>
            <a:ext cx="403200" cy="964800"/>
            <a:chOff x="5467350" y="3923072"/>
            <a:chExt cx="1257300" cy="2252664"/>
          </a:xfrm>
        </p:grpSpPr>
        <p:grpSp>
          <p:nvGrpSpPr>
            <p:cNvPr id="5" name="Group 4">
              <a:extLst>
                <a:ext uri="{FF2B5EF4-FFF2-40B4-BE49-F238E27FC236}">
                  <a16:creationId xmlns:a16="http://schemas.microsoft.com/office/drawing/2014/main" id="{27E1EA59-7EAF-8B40-A469-2E66F6B73AA4}"/>
                </a:ext>
              </a:extLst>
            </p:cNvPr>
            <p:cNvGrpSpPr/>
            <p:nvPr/>
          </p:nvGrpSpPr>
          <p:grpSpPr>
            <a:xfrm>
              <a:off x="5467350" y="3923072"/>
              <a:ext cx="1257300" cy="2252662"/>
              <a:chOff x="452467" y="2220821"/>
              <a:chExt cx="1257300" cy="2252662"/>
            </a:xfrm>
          </p:grpSpPr>
          <p:sp>
            <p:nvSpPr>
              <p:cNvPr id="7" name="Rectangle 6">
                <a:extLst>
                  <a:ext uri="{FF2B5EF4-FFF2-40B4-BE49-F238E27FC236}">
                    <a16:creationId xmlns:a16="http://schemas.microsoft.com/office/drawing/2014/main" id="{41922354-02AC-114D-9A70-F94D74BC6020}"/>
                  </a:ext>
                </a:extLst>
              </p:cNvPr>
              <p:cNvSpPr/>
              <p:nvPr/>
            </p:nvSpPr>
            <p:spPr>
              <a:xfrm>
                <a:off x="452467" y="2220821"/>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ounded Rectangle 7">
                <a:extLst>
                  <a:ext uri="{FF2B5EF4-FFF2-40B4-BE49-F238E27FC236}">
                    <a16:creationId xmlns:a16="http://schemas.microsoft.com/office/drawing/2014/main" id="{D2A41A18-59D0-C940-B060-724F7BE40A6A}"/>
                  </a:ext>
                </a:extLst>
              </p:cNvPr>
              <p:cNvSpPr/>
              <p:nvPr/>
            </p:nvSpPr>
            <p:spPr>
              <a:xfrm>
                <a:off x="572605" y="3145591"/>
                <a:ext cx="373626" cy="403122"/>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9" name="Straight Arrow Connector 8">
                <a:extLst>
                  <a:ext uri="{FF2B5EF4-FFF2-40B4-BE49-F238E27FC236}">
                    <a16:creationId xmlns:a16="http://schemas.microsoft.com/office/drawing/2014/main" id="{ED96BB65-CD19-A042-84BC-6A127D7D0E0B}"/>
                  </a:ext>
                </a:extLst>
              </p:cNvPr>
              <p:cNvCxnSpPr>
                <a:endCxn id="8" idx="2"/>
              </p:cNvCxnSpPr>
              <p:nvPr/>
            </p:nvCxnSpPr>
            <p:spPr>
              <a:xfrm flipH="1" flipV="1">
                <a:off x="759418" y="3548713"/>
                <a:ext cx="321699" cy="374357"/>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86E3B4AA-58EB-0A4E-9A10-419AF689D47B}"/>
                  </a:ext>
                </a:extLst>
              </p:cNvPr>
              <p:cNvCxnSpPr>
                <a:stCxn id="8" idx="0"/>
              </p:cNvCxnSpPr>
              <p:nvPr/>
            </p:nvCxnSpPr>
            <p:spPr>
              <a:xfrm flipV="1">
                <a:off x="759418" y="2781300"/>
                <a:ext cx="321699" cy="364291"/>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cxnSp>
          <p:nvCxnSpPr>
            <p:cNvPr id="6" name="Straight Arrow Connector 5">
              <a:extLst>
                <a:ext uri="{FF2B5EF4-FFF2-40B4-BE49-F238E27FC236}">
                  <a16:creationId xmlns:a16="http://schemas.microsoft.com/office/drawing/2014/main" id="{A955EAEE-80A9-8347-AC0C-2A43B2C93647}"/>
                </a:ext>
              </a:extLst>
            </p:cNvPr>
            <p:cNvCxnSpPr>
              <a:cxnSpLocks/>
            </p:cNvCxnSpPr>
            <p:nvPr/>
          </p:nvCxnSpPr>
          <p:spPr>
            <a:xfrm flipV="1">
              <a:off x="6112459" y="3923072"/>
              <a:ext cx="0" cy="22526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40016742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7B1AA3-5AD4-1B42-ACD3-E7C4E22536C4}"/>
              </a:ext>
            </a:extLst>
          </p:cNvPr>
          <p:cNvSpPr>
            <a:spLocks noGrp="1"/>
          </p:cNvSpPr>
          <p:nvPr>
            <p:ph type="title"/>
          </p:nvPr>
        </p:nvSpPr>
        <p:spPr/>
        <p:txBody>
          <a:bodyPr/>
          <a:lstStyle/>
          <a:p>
            <a:r>
              <a:rPr lang="en-US" b="1" dirty="0"/>
              <a:t>Diversion into a large, shallow off river storage</a:t>
            </a:r>
          </a:p>
        </p:txBody>
      </p:sp>
      <p:sp>
        <p:nvSpPr>
          <p:cNvPr id="3" name="Content Placeholder 2">
            <a:extLst>
              <a:ext uri="{FF2B5EF4-FFF2-40B4-BE49-F238E27FC236}">
                <a16:creationId xmlns:a16="http://schemas.microsoft.com/office/drawing/2014/main" id="{953AD953-F85F-3F44-AC12-59D46909B136}"/>
              </a:ext>
            </a:extLst>
          </p:cNvPr>
          <p:cNvSpPr>
            <a:spLocks noGrp="1"/>
          </p:cNvSpPr>
          <p:nvPr>
            <p:ph idx="1"/>
          </p:nvPr>
        </p:nvSpPr>
        <p:spPr/>
        <p:txBody>
          <a:bodyPr>
            <a:normAutofit/>
          </a:bodyPr>
          <a:lstStyle/>
          <a:p>
            <a:pPr marL="0" indent="0">
              <a:buNone/>
            </a:pPr>
            <a:r>
              <a:rPr lang="en-US" sz="2400" dirty="0"/>
              <a:t>In this intervention the hypoxic return water is diverted into a large, shallow off-river storage.  The hypoxic water is re-oxygenated by prolonged exposure to the atmosphere, aided by wave action and seiching.  The oxygenated water is then returned to the main channel.  The storage needs to be large enough to store at least a week of flow (and probably much longer).  In practice, there will only be one or two locations on most rivers that would be suitable for this type of intervention (e.g. Lakes Tandure  and Pamamaroo on the Darling River, Lake Victoria on the Murray River).  Therefore suitable sites should be identified </a:t>
            </a:r>
            <a:r>
              <a:rPr lang="en-US" sz="2400" i="1" dirty="0"/>
              <a:t>a priori</a:t>
            </a:r>
            <a:r>
              <a:rPr lang="en-US" sz="2400" dirty="0"/>
              <a:t>.  The </a:t>
            </a:r>
            <a:r>
              <a:rPr lang="en-US" sz="2400" b="1" dirty="0"/>
              <a:t>Lake Wind Aeration</a:t>
            </a:r>
            <a:r>
              <a:rPr lang="en-US" sz="2400" dirty="0"/>
              <a:t> module in the </a:t>
            </a:r>
            <a:r>
              <a:rPr lang="en-US" sz="2400" b="1" dirty="0">
                <a:solidFill>
                  <a:srgbClr val="00B050"/>
                </a:solidFill>
                <a:hlinkClick r:id="rId2" action="ppaction://hlinksldjump"/>
              </a:rPr>
              <a:t>Blackwater Intervention Assessment Tool  </a:t>
            </a:r>
            <a:r>
              <a:rPr lang="en-US" sz="2400" dirty="0"/>
              <a:t>can be used to assist in planning.</a:t>
            </a:r>
            <a:endParaRPr lang="en-US" sz="2400" b="1" i="1" dirty="0"/>
          </a:p>
        </p:txBody>
      </p:sp>
      <p:grpSp>
        <p:nvGrpSpPr>
          <p:cNvPr id="4" name="Group 3">
            <a:extLst>
              <a:ext uri="{FF2B5EF4-FFF2-40B4-BE49-F238E27FC236}">
                <a16:creationId xmlns:a16="http://schemas.microsoft.com/office/drawing/2014/main" id="{770FD75E-A1D8-5D46-95F4-0B88EC248648}"/>
              </a:ext>
            </a:extLst>
          </p:cNvPr>
          <p:cNvGrpSpPr/>
          <p:nvPr/>
        </p:nvGrpSpPr>
        <p:grpSpPr>
          <a:xfrm>
            <a:off x="11354400" y="5518800"/>
            <a:ext cx="403200" cy="964800"/>
            <a:chOff x="5467350" y="3923072"/>
            <a:chExt cx="1257300" cy="2252664"/>
          </a:xfrm>
        </p:grpSpPr>
        <p:grpSp>
          <p:nvGrpSpPr>
            <p:cNvPr id="5" name="Group 4">
              <a:extLst>
                <a:ext uri="{FF2B5EF4-FFF2-40B4-BE49-F238E27FC236}">
                  <a16:creationId xmlns:a16="http://schemas.microsoft.com/office/drawing/2014/main" id="{A6427035-6D83-C54C-81BA-3BAF6175E663}"/>
                </a:ext>
              </a:extLst>
            </p:cNvPr>
            <p:cNvGrpSpPr/>
            <p:nvPr/>
          </p:nvGrpSpPr>
          <p:grpSpPr>
            <a:xfrm>
              <a:off x="5467350" y="3923072"/>
              <a:ext cx="1257300" cy="2252662"/>
              <a:chOff x="452467" y="2220821"/>
              <a:chExt cx="1257300" cy="2252662"/>
            </a:xfrm>
          </p:grpSpPr>
          <p:sp>
            <p:nvSpPr>
              <p:cNvPr id="7" name="Rectangle 6">
                <a:extLst>
                  <a:ext uri="{FF2B5EF4-FFF2-40B4-BE49-F238E27FC236}">
                    <a16:creationId xmlns:a16="http://schemas.microsoft.com/office/drawing/2014/main" id="{6168BF38-8BA1-3141-A130-3FD167CE2330}"/>
                  </a:ext>
                </a:extLst>
              </p:cNvPr>
              <p:cNvSpPr/>
              <p:nvPr/>
            </p:nvSpPr>
            <p:spPr>
              <a:xfrm>
                <a:off x="452467" y="2220821"/>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ounded Rectangle 7">
                <a:extLst>
                  <a:ext uri="{FF2B5EF4-FFF2-40B4-BE49-F238E27FC236}">
                    <a16:creationId xmlns:a16="http://schemas.microsoft.com/office/drawing/2014/main" id="{59B099D4-8279-064A-9506-BCA3A78BEDF6}"/>
                  </a:ext>
                </a:extLst>
              </p:cNvPr>
              <p:cNvSpPr/>
              <p:nvPr/>
            </p:nvSpPr>
            <p:spPr>
              <a:xfrm>
                <a:off x="572605" y="3145591"/>
                <a:ext cx="373626" cy="403122"/>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9" name="Straight Arrow Connector 8">
                <a:extLst>
                  <a:ext uri="{FF2B5EF4-FFF2-40B4-BE49-F238E27FC236}">
                    <a16:creationId xmlns:a16="http://schemas.microsoft.com/office/drawing/2014/main" id="{3E9D473D-8DC0-8D45-A240-280F034FC188}"/>
                  </a:ext>
                </a:extLst>
              </p:cNvPr>
              <p:cNvCxnSpPr>
                <a:endCxn id="8" idx="2"/>
              </p:cNvCxnSpPr>
              <p:nvPr/>
            </p:nvCxnSpPr>
            <p:spPr>
              <a:xfrm flipH="1" flipV="1">
                <a:off x="759418" y="3548713"/>
                <a:ext cx="321699" cy="374357"/>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8BE8B700-D470-AA42-9A97-32EB3644BE0E}"/>
                  </a:ext>
                </a:extLst>
              </p:cNvPr>
              <p:cNvCxnSpPr>
                <a:stCxn id="8" idx="0"/>
              </p:cNvCxnSpPr>
              <p:nvPr/>
            </p:nvCxnSpPr>
            <p:spPr>
              <a:xfrm flipV="1">
                <a:off x="759418" y="2781300"/>
                <a:ext cx="321699" cy="364291"/>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cxnSp>
          <p:nvCxnSpPr>
            <p:cNvPr id="6" name="Straight Arrow Connector 5">
              <a:extLst>
                <a:ext uri="{FF2B5EF4-FFF2-40B4-BE49-F238E27FC236}">
                  <a16:creationId xmlns:a16="http://schemas.microsoft.com/office/drawing/2014/main" id="{FC8B2B19-1926-4B4B-861C-74770DF6D84A}"/>
                </a:ext>
              </a:extLst>
            </p:cNvPr>
            <p:cNvCxnSpPr>
              <a:cxnSpLocks/>
            </p:cNvCxnSpPr>
            <p:nvPr/>
          </p:nvCxnSpPr>
          <p:spPr>
            <a:xfrm flipV="1">
              <a:off x="6112459" y="3923072"/>
              <a:ext cx="0" cy="22526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sp>
        <p:nvSpPr>
          <p:cNvPr id="12" name="TextBox 11">
            <a:extLst>
              <a:ext uri="{FF2B5EF4-FFF2-40B4-BE49-F238E27FC236}">
                <a16:creationId xmlns:a16="http://schemas.microsoft.com/office/drawing/2014/main" id="{2ADA2B23-3397-584D-90CA-AFAD821D6F53}"/>
              </a:ext>
            </a:extLst>
          </p:cNvPr>
          <p:cNvSpPr txBox="1"/>
          <p:nvPr/>
        </p:nvSpPr>
        <p:spPr>
          <a:xfrm>
            <a:off x="2948952" y="5914872"/>
            <a:ext cx="6294095" cy="584775"/>
          </a:xfrm>
          <a:prstGeom prst="rect">
            <a:avLst/>
          </a:prstGeom>
          <a:noFill/>
        </p:spPr>
        <p:txBody>
          <a:bodyPr wrap="none" rtlCol="0">
            <a:spAutoFit/>
          </a:bodyPr>
          <a:lstStyle/>
          <a:p>
            <a:r>
              <a:rPr lang="en-US" sz="3200" b="1" dirty="0">
                <a:hlinkClick r:id="rId3" action="ppaction://hlinksldjump"/>
              </a:rPr>
              <a:t>Return to Intervention options page</a:t>
            </a:r>
            <a:endParaRPr lang="en-US" sz="3200" b="1" dirty="0"/>
          </a:p>
        </p:txBody>
      </p:sp>
    </p:spTree>
    <p:extLst>
      <p:ext uri="{BB962C8B-B14F-4D97-AF65-F5344CB8AC3E}">
        <p14:creationId xmlns:p14="http://schemas.microsoft.com/office/powerpoint/2010/main" val="293001584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C98062-73DD-F041-B9D3-7F1390A83230}"/>
              </a:ext>
            </a:extLst>
          </p:cNvPr>
          <p:cNvSpPr>
            <a:spLocks noGrp="1"/>
          </p:cNvSpPr>
          <p:nvPr>
            <p:ph type="title"/>
          </p:nvPr>
        </p:nvSpPr>
        <p:spPr/>
        <p:txBody>
          <a:bodyPr/>
          <a:lstStyle/>
          <a:p>
            <a:pPr algn="ctr"/>
            <a:r>
              <a:rPr lang="en-US" b="1" dirty="0"/>
              <a:t>Creating local oxygenated-refuges</a:t>
            </a:r>
          </a:p>
        </p:txBody>
      </p:sp>
      <p:sp>
        <p:nvSpPr>
          <p:cNvPr id="4" name="TextBox 3">
            <a:extLst>
              <a:ext uri="{FF2B5EF4-FFF2-40B4-BE49-F238E27FC236}">
                <a16:creationId xmlns:a16="http://schemas.microsoft.com/office/drawing/2014/main" id="{057E6D5F-C830-A247-AD56-712A8C967F9C}"/>
              </a:ext>
            </a:extLst>
          </p:cNvPr>
          <p:cNvSpPr txBox="1"/>
          <p:nvPr/>
        </p:nvSpPr>
        <p:spPr>
          <a:xfrm>
            <a:off x="1502833" y="1879600"/>
            <a:ext cx="9186333" cy="1200329"/>
          </a:xfrm>
          <a:prstGeom prst="rect">
            <a:avLst/>
          </a:prstGeom>
          <a:noFill/>
        </p:spPr>
        <p:txBody>
          <a:bodyPr wrap="square" rtlCol="0">
            <a:spAutoFit/>
          </a:bodyPr>
          <a:lstStyle/>
          <a:p>
            <a:pPr algn="ctr"/>
            <a:r>
              <a:rPr lang="en-US" sz="3600" dirty="0"/>
              <a:t>Will the floodwater in the main channel cascade over a structure like a weir?</a:t>
            </a:r>
          </a:p>
        </p:txBody>
      </p:sp>
      <p:sp>
        <p:nvSpPr>
          <p:cNvPr id="5" name="TextBox 4">
            <a:extLst>
              <a:ext uri="{FF2B5EF4-FFF2-40B4-BE49-F238E27FC236}">
                <a16:creationId xmlns:a16="http://schemas.microsoft.com/office/drawing/2014/main" id="{96076DE8-7586-7D47-B0CC-F99A12D803F5}"/>
              </a:ext>
            </a:extLst>
          </p:cNvPr>
          <p:cNvSpPr txBox="1"/>
          <p:nvPr/>
        </p:nvSpPr>
        <p:spPr>
          <a:xfrm>
            <a:off x="3600000" y="4320000"/>
            <a:ext cx="804900" cy="646331"/>
          </a:xfrm>
          <a:prstGeom prst="rect">
            <a:avLst/>
          </a:prstGeom>
          <a:noFill/>
        </p:spPr>
        <p:txBody>
          <a:bodyPr wrap="none" rtlCol="0">
            <a:spAutoFit/>
          </a:bodyPr>
          <a:lstStyle/>
          <a:p>
            <a:r>
              <a:rPr lang="en-US" sz="3600" b="1" dirty="0">
                <a:hlinkClick r:id="rId2" action="ppaction://hlinksldjump"/>
              </a:rPr>
              <a:t>Yes</a:t>
            </a:r>
            <a:endParaRPr lang="en-US" sz="3600" b="1" dirty="0"/>
          </a:p>
        </p:txBody>
      </p:sp>
      <p:sp>
        <p:nvSpPr>
          <p:cNvPr id="6" name="TextBox 5">
            <a:extLst>
              <a:ext uri="{FF2B5EF4-FFF2-40B4-BE49-F238E27FC236}">
                <a16:creationId xmlns:a16="http://schemas.microsoft.com/office/drawing/2014/main" id="{2E67C3F8-59DC-014F-9CDD-41B22B07EB33}"/>
              </a:ext>
            </a:extLst>
          </p:cNvPr>
          <p:cNvSpPr txBox="1"/>
          <p:nvPr/>
        </p:nvSpPr>
        <p:spPr>
          <a:xfrm>
            <a:off x="7830000" y="4320000"/>
            <a:ext cx="737702" cy="646331"/>
          </a:xfrm>
          <a:prstGeom prst="rect">
            <a:avLst/>
          </a:prstGeom>
          <a:noFill/>
        </p:spPr>
        <p:txBody>
          <a:bodyPr wrap="none" rtlCol="0">
            <a:spAutoFit/>
          </a:bodyPr>
          <a:lstStyle/>
          <a:p>
            <a:r>
              <a:rPr lang="en-US" sz="3600" b="1" dirty="0">
                <a:hlinkClick r:id="rId3" action="ppaction://hlinksldjump"/>
              </a:rPr>
              <a:t>No</a:t>
            </a:r>
            <a:endParaRPr lang="en-US" sz="3600" b="1" dirty="0"/>
          </a:p>
        </p:txBody>
      </p:sp>
      <p:grpSp>
        <p:nvGrpSpPr>
          <p:cNvPr id="7" name="Group 6">
            <a:extLst>
              <a:ext uri="{FF2B5EF4-FFF2-40B4-BE49-F238E27FC236}">
                <a16:creationId xmlns:a16="http://schemas.microsoft.com/office/drawing/2014/main" id="{BD90DC75-BBBA-D141-B5DA-B04DD0E62B4D}"/>
              </a:ext>
            </a:extLst>
          </p:cNvPr>
          <p:cNvGrpSpPr/>
          <p:nvPr/>
        </p:nvGrpSpPr>
        <p:grpSpPr>
          <a:xfrm>
            <a:off x="11354400" y="5518800"/>
            <a:ext cx="403200" cy="964800"/>
            <a:chOff x="5467350" y="3923072"/>
            <a:chExt cx="1257300" cy="2252664"/>
          </a:xfrm>
        </p:grpSpPr>
        <p:grpSp>
          <p:nvGrpSpPr>
            <p:cNvPr id="8" name="Group 7">
              <a:extLst>
                <a:ext uri="{FF2B5EF4-FFF2-40B4-BE49-F238E27FC236}">
                  <a16:creationId xmlns:a16="http://schemas.microsoft.com/office/drawing/2014/main" id="{4F24AD3E-D3BB-F443-ACD5-287FE494C7BD}"/>
                </a:ext>
              </a:extLst>
            </p:cNvPr>
            <p:cNvGrpSpPr/>
            <p:nvPr/>
          </p:nvGrpSpPr>
          <p:grpSpPr>
            <a:xfrm>
              <a:off x="5467350" y="3923072"/>
              <a:ext cx="1257300" cy="2252662"/>
              <a:chOff x="452467" y="2220821"/>
              <a:chExt cx="1257300" cy="2252662"/>
            </a:xfrm>
          </p:grpSpPr>
          <p:sp>
            <p:nvSpPr>
              <p:cNvPr id="10" name="Rectangle 9">
                <a:extLst>
                  <a:ext uri="{FF2B5EF4-FFF2-40B4-BE49-F238E27FC236}">
                    <a16:creationId xmlns:a16="http://schemas.microsoft.com/office/drawing/2014/main" id="{4FA3AE0D-D04E-5841-B9D3-B82EE9808BEC}"/>
                  </a:ext>
                </a:extLst>
              </p:cNvPr>
              <p:cNvSpPr/>
              <p:nvPr/>
            </p:nvSpPr>
            <p:spPr>
              <a:xfrm>
                <a:off x="452467" y="2220821"/>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ounded Rectangle 10">
                <a:extLst>
                  <a:ext uri="{FF2B5EF4-FFF2-40B4-BE49-F238E27FC236}">
                    <a16:creationId xmlns:a16="http://schemas.microsoft.com/office/drawing/2014/main" id="{51CE790D-AF4C-3C4C-BE98-0526067BBAAF}"/>
                  </a:ext>
                </a:extLst>
              </p:cNvPr>
              <p:cNvSpPr/>
              <p:nvPr/>
            </p:nvSpPr>
            <p:spPr>
              <a:xfrm>
                <a:off x="572605" y="3145591"/>
                <a:ext cx="373626" cy="403122"/>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 name="Straight Arrow Connector 11">
                <a:extLst>
                  <a:ext uri="{FF2B5EF4-FFF2-40B4-BE49-F238E27FC236}">
                    <a16:creationId xmlns:a16="http://schemas.microsoft.com/office/drawing/2014/main" id="{7DBA950F-3002-9748-BCCE-667B898E6130}"/>
                  </a:ext>
                </a:extLst>
              </p:cNvPr>
              <p:cNvCxnSpPr>
                <a:endCxn id="11" idx="2"/>
              </p:cNvCxnSpPr>
              <p:nvPr/>
            </p:nvCxnSpPr>
            <p:spPr>
              <a:xfrm flipH="1" flipV="1">
                <a:off x="759418" y="3548713"/>
                <a:ext cx="321699" cy="374357"/>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4BEACF7E-F474-DF40-A03E-F58AD66A5F4C}"/>
                  </a:ext>
                </a:extLst>
              </p:cNvPr>
              <p:cNvCxnSpPr>
                <a:stCxn id="11" idx="0"/>
              </p:cNvCxnSpPr>
              <p:nvPr/>
            </p:nvCxnSpPr>
            <p:spPr>
              <a:xfrm flipV="1">
                <a:off x="759418" y="2781300"/>
                <a:ext cx="321699" cy="364291"/>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cxnSp>
          <p:nvCxnSpPr>
            <p:cNvPr id="9" name="Straight Arrow Connector 8">
              <a:extLst>
                <a:ext uri="{FF2B5EF4-FFF2-40B4-BE49-F238E27FC236}">
                  <a16:creationId xmlns:a16="http://schemas.microsoft.com/office/drawing/2014/main" id="{61325894-D597-6F47-AC6E-FA06640B7868}"/>
                </a:ext>
              </a:extLst>
            </p:cNvPr>
            <p:cNvCxnSpPr>
              <a:cxnSpLocks/>
            </p:cNvCxnSpPr>
            <p:nvPr/>
          </p:nvCxnSpPr>
          <p:spPr>
            <a:xfrm flipV="1">
              <a:off x="6112459" y="3923072"/>
              <a:ext cx="0" cy="22526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82146953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AFD50A-6E4E-9F4F-B1EB-9267CA88458B}"/>
              </a:ext>
            </a:extLst>
          </p:cNvPr>
          <p:cNvSpPr>
            <a:spLocks noGrp="1"/>
          </p:cNvSpPr>
          <p:nvPr>
            <p:ph type="title"/>
          </p:nvPr>
        </p:nvSpPr>
        <p:spPr/>
        <p:txBody>
          <a:bodyPr/>
          <a:lstStyle/>
          <a:p>
            <a:pPr algn="ctr"/>
            <a:r>
              <a:rPr lang="en-US" b="1" dirty="0"/>
              <a:t>Flow over structure</a:t>
            </a:r>
          </a:p>
        </p:txBody>
      </p:sp>
      <p:sp>
        <p:nvSpPr>
          <p:cNvPr id="3" name="Content Placeholder 2">
            <a:extLst>
              <a:ext uri="{FF2B5EF4-FFF2-40B4-BE49-F238E27FC236}">
                <a16:creationId xmlns:a16="http://schemas.microsoft.com/office/drawing/2014/main" id="{18FDACBD-BBF1-3843-962D-7244114C7AD2}"/>
              </a:ext>
            </a:extLst>
          </p:cNvPr>
          <p:cNvSpPr>
            <a:spLocks noGrp="1"/>
          </p:cNvSpPr>
          <p:nvPr>
            <p:ph idx="1"/>
          </p:nvPr>
        </p:nvSpPr>
        <p:spPr/>
        <p:txBody>
          <a:bodyPr/>
          <a:lstStyle/>
          <a:p>
            <a:pPr marL="0" indent="0">
              <a:buNone/>
            </a:pPr>
            <a:r>
              <a:rPr lang="en-US" dirty="0"/>
              <a:t>Flow over structures has the potential to create an oxygenated zone immediately downstream of the structure.  The extent of the refuge can be estimated using the </a:t>
            </a:r>
            <a:r>
              <a:rPr lang="en-US" b="1" dirty="0"/>
              <a:t>Flow Over Structure </a:t>
            </a:r>
            <a:r>
              <a:rPr lang="en-US" dirty="0"/>
              <a:t>module in the </a:t>
            </a:r>
            <a:r>
              <a:rPr lang="en-US" b="1" dirty="0">
                <a:solidFill>
                  <a:srgbClr val="00B050"/>
                </a:solidFill>
                <a:hlinkClick r:id="rId2" action="ppaction://hlinksldjump"/>
              </a:rPr>
              <a:t>Blackwater Intervention Assessment Tool.  </a:t>
            </a:r>
            <a:endParaRPr lang="en-US" b="1" dirty="0">
              <a:solidFill>
                <a:srgbClr val="00B050"/>
              </a:solidFill>
            </a:endParaRPr>
          </a:p>
        </p:txBody>
      </p:sp>
      <p:sp>
        <p:nvSpPr>
          <p:cNvPr id="4" name="TextBox 3">
            <a:extLst>
              <a:ext uri="{FF2B5EF4-FFF2-40B4-BE49-F238E27FC236}">
                <a16:creationId xmlns:a16="http://schemas.microsoft.com/office/drawing/2014/main" id="{4C1F31AB-D96A-9F43-8178-F6FF107A7551}"/>
              </a:ext>
            </a:extLst>
          </p:cNvPr>
          <p:cNvSpPr txBox="1"/>
          <p:nvPr/>
        </p:nvSpPr>
        <p:spPr>
          <a:xfrm>
            <a:off x="1776900" y="5384800"/>
            <a:ext cx="8732840" cy="646331"/>
          </a:xfrm>
          <a:prstGeom prst="rect">
            <a:avLst/>
          </a:prstGeom>
          <a:noFill/>
        </p:spPr>
        <p:txBody>
          <a:bodyPr wrap="none" rtlCol="0">
            <a:spAutoFit/>
          </a:bodyPr>
          <a:lstStyle/>
          <a:p>
            <a:r>
              <a:rPr lang="en-US" sz="3600" b="1" dirty="0">
                <a:hlinkClick r:id="rId3" action="ppaction://hlinksldjump"/>
              </a:rPr>
              <a:t>Return to Creating Oxygenated Refuges page</a:t>
            </a:r>
            <a:endParaRPr lang="en-US" sz="3600" b="1" dirty="0"/>
          </a:p>
        </p:txBody>
      </p:sp>
      <p:grpSp>
        <p:nvGrpSpPr>
          <p:cNvPr id="5" name="Group 4">
            <a:extLst>
              <a:ext uri="{FF2B5EF4-FFF2-40B4-BE49-F238E27FC236}">
                <a16:creationId xmlns:a16="http://schemas.microsoft.com/office/drawing/2014/main" id="{E0DB6B50-0564-F543-B73B-794E6109264B}"/>
              </a:ext>
            </a:extLst>
          </p:cNvPr>
          <p:cNvGrpSpPr/>
          <p:nvPr/>
        </p:nvGrpSpPr>
        <p:grpSpPr>
          <a:xfrm>
            <a:off x="11354400" y="5518800"/>
            <a:ext cx="403200" cy="964800"/>
            <a:chOff x="5467350" y="3923072"/>
            <a:chExt cx="1257300" cy="2252664"/>
          </a:xfrm>
        </p:grpSpPr>
        <p:grpSp>
          <p:nvGrpSpPr>
            <p:cNvPr id="6" name="Group 5">
              <a:extLst>
                <a:ext uri="{FF2B5EF4-FFF2-40B4-BE49-F238E27FC236}">
                  <a16:creationId xmlns:a16="http://schemas.microsoft.com/office/drawing/2014/main" id="{0831B4DC-57DF-5444-BECA-8F89E30FF6D3}"/>
                </a:ext>
              </a:extLst>
            </p:cNvPr>
            <p:cNvGrpSpPr/>
            <p:nvPr/>
          </p:nvGrpSpPr>
          <p:grpSpPr>
            <a:xfrm>
              <a:off x="5467350" y="3923072"/>
              <a:ext cx="1257300" cy="2252662"/>
              <a:chOff x="452467" y="2220821"/>
              <a:chExt cx="1257300" cy="2252662"/>
            </a:xfrm>
          </p:grpSpPr>
          <p:sp>
            <p:nvSpPr>
              <p:cNvPr id="8" name="Rectangle 7">
                <a:extLst>
                  <a:ext uri="{FF2B5EF4-FFF2-40B4-BE49-F238E27FC236}">
                    <a16:creationId xmlns:a16="http://schemas.microsoft.com/office/drawing/2014/main" id="{3568ABD2-3CDE-0A48-B2D9-981598235A4E}"/>
                  </a:ext>
                </a:extLst>
              </p:cNvPr>
              <p:cNvSpPr/>
              <p:nvPr/>
            </p:nvSpPr>
            <p:spPr>
              <a:xfrm>
                <a:off x="452467" y="2220821"/>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ounded Rectangle 8">
                <a:extLst>
                  <a:ext uri="{FF2B5EF4-FFF2-40B4-BE49-F238E27FC236}">
                    <a16:creationId xmlns:a16="http://schemas.microsoft.com/office/drawing/2014/main" id="{BD61A528-4051-F646-9A98-832033BAD668}"/>
                  </a:ext>
                </a:extLst>
              </p:cNvPr>
              <p:cNvSpPr/>
              <p:nvPr/>
            </p:nvSpPr>
            <p:spPr>
              <a:xfrm>
                <a:off x="572605" y="3145591"/>
                <a:ext cx="373626" cy="403122"/>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0" name="Straight Arrow Connector 9">
                <a:extLst>
                  <a:ext uri="{FF2B5EF4-FFF2-40B4-BE49-F238E27FC236}">
                    <a16:creationId xmlns:a16="http://schemas.microsoft.com/office/drawing/2014/main" id="{D4173EB7-4449-AC44-B9A1-B34133F9F71F}"/>
                  </a:ext>
                </a:extLst>
              </p:cNvPr>
              <p:cNvCxnSpPr>
                <a:endCxn id="9" idx="2"/>
              </p:cNvCxnSpPr>
              <p:nvPr/>
            </p:nvCxnSpPr>
            <p:spPr>
              <a:xfrm flipH="1" flipV="1">
                <a:off x="759418" y="3548713"/>
                <a:ext cx="321699" cy="374357"/>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0A4C7672-9C8E-DF44-9450-EF640DDCA66C}"/>
                  </a:ext>
                </a:extLst>
              </p:cNvPr>
              <p:cNvCxnSpPr>
                <a:stCxn id="9" idx="0"/>
              </p:cNvCxnSpPr>
              <p:nvPr/>
            </p:nvCxnSpPr>
            <p:spPr>
              <a:xfrm flipV="1">
                <a:off x="759418" y="2781300"/>
                <a:ext cx="321699" cy="364291"/>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cxnSp>
          <p:nvCxnSpPr>
            <p:cNvPr id="7" name="Straight Arrow Connector 6">
              <a:extLst>
                <a:ext uri="{FF2B5EF4-FFF2-40B4-BE49-F238E27FC236}">
                  <a16:creationId xmlns:a16="http://schemas.microsoft.com/office/drawing/2014/main" id="{09525B2B-B6F9-974B-A594-D4996D8BD10F}"/>
                </a:ext>
              </a:extLst>
            </p:cNvPr>
            <p:cNvCxnSpPr>
              <a:cxnSpLocks/>
            </p:cNvCxnSpPr>
            <p:nvPr/>
          </p:nvCxnSpPr>
          <p:spPr>
            <a:xfrm flipV="1">
              <a:off x="6112459" y="3923072"/>
              <a:ext cx="0" cy="22526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48156094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9A9E949-D417-E24D-A54E-F76B165EEEBD}"/>
              </a:ext>
            </a:extLst>
          </p:cNvPr>
          <p:cNvSpPr>
            <a:spLocks noGrp="1"/>
          </p:cNvSpPr>
          <p:nvPr>
            <p:ph type="title"/>
          </p:nvPr>
        </p:nvSpPr>
        <p:spPr>
          <a:xfrm>
            <a:off x="838200" y="365125"/>
            <a:ext cx="10515600" cy="1768475"/>
          </a:xfrm>
        </p:spPr>
        <p:txBody>
          <a:bodyPr>
            <a:normAutofit fontScale="90000"/>
          </a:bodyPr>
          <a:lstStyle/>
          <a:p>
            <a:pPr algn="ctr"/>
            <a:r>
              <a:rPr lang="en-US" b="1" dirty="0"/>
              <a:t>Are there tributaries or irrigation outfalls that can be used to deliver oxygenated water to the main channel?</a:t>
            </a:r>
          </a:p>
        </p:txBody>
      </p:sp>
      <p:sp>
        <p:nvSpPr>
          <p:cNvPr id="5" name="TextBox 4">
            <a:extLst>
              <a:ext uri="{FF2B5EF4-FFF2-40B4-BE49-F238E27FC236}">
                <a16:creationId xmlns:a16="http://schemas.microsoft.com/office/drawing/2014/main" id="{468336B9-9133-FE49-AE9B-F029A2DB92E8}"/>
              </a:ext>
            </a:extLst>
          </p:cNvPr>
          <p:cNvSpPr txBox="1"/>
          <p:nvPr/>
        </p:nvSpPr>
        <p:spPr>
          <a:xfrm>
            <a:off x="3600000" y="3024000"/>
            <a:ext cx="804900" cy="646331"/>
          </a:xfrm>
          <a:prstGeom prst="rect">
            <a:avLst/>
          </a:prstGeom>
          <a:noFill/>
        </p:spPr>
        <p:txBody>
          <a:bodyPr wrap="none" rtlCol="0">
            <a:spAutoFit/>
          </a:bodyPr>
          <a:lstStyle/>
          <a:p>
            <a:r>
              <a:rPr lang="en-US" sz="3600" b="1" dirty="0">
                <a:hlinkClick r:id="rId2" action="ppaction://hlinksldjump"/>
              </a:rPr>
              <a:t>Yes</a:t>
            </a:r>
            <a:endParaRPr lang="en-US" sz="3600" b="1" dirty="0"/>
          </a:p>
        </p:txBody>
      </p:sp>
      <p:sp>
        <p:nvSpPr>
          <p:cNvPr id="6" name="TextBox 5">
            <a:extLst>
              <a:ext uri="{FF2B5EF4-FFF2-40B4-BE49-F238E27FC236}">
                <a16:creationId xmlns:a16="http://schemas.microsoft.com/office/drawing/2014/main" id="{1ED63F07-0611-2A4F-ACBD-498E1FBC554A}"/>
              </a:ext>
            </a:extLst>
          </p:cNvPr>
          <p:cNvSpPr txBox="1"/>
          <p:nvPr/>
        </p:nvSpPr>
        <p:spPr>
          <a:xfrm>
            <a:off x="7830000" y="3024000"/>
            <a:ext cx="737702" cy="646331"/>
          </a:xfrm>
          <a:prstGeom prst="rect">
            <a:avLst/>
          </a:prstGeom>
          <a:noFill/>
        </p:spPr>
        <p:txBody>
          <a:bodyPr wrap="none" rtlCol="0">
            <a:spAutoFit/>
          </a:bodyPr>
          <a:lstStyle/>
          <a:p>
            <a:r>
              <a:rPr lang="en-US" sz="3600" b="1" dirty="0">
                <a:hlinkClick r:id="rId3" action="ppaction://hlinksldjump"/>
              </a:rPr>
              <a:t>No</a:t>
            </a:r>
            <a:endParaRPr lang="en-US" sz="3600" b="1" dirty="0"/>
          </a:p>
        </p:txBody>
      </p:sp>
      <p:grpSp>
        <p:nvGrpSpPr>
          <p:cNvPr id="7" name="Group 6">
            <a:extLst>
              <a:ext uri="{FF2B5EF4-FFF2-40B4-BE49-F238E27FC236}">
                <a16:creationId xmlns:a16="http://schemas.microsoft.com/office/drawing/2014/main" id="{7C9436C3-7B90-E84C-897D-B9B2C3FA32DC}"/>
              </a:ext>
            </a:extLst>
          </p:cNvPr>
          <p:cNvGrpSpPr/>
          <p:nvPr/>
        </p:nvGrpSpPr>
        <p:grpSpPr>
          <a:xfrm>
            <a:off x="11354400" y="5518800"/>
            <a:ext cx="403200" cy="964800"/>
            <a:chOff x="5467350" y="3923072"/>
            <a:chExt cx="1257300" cy="2252664"/>
          </a:xfrm>
        </p:grpSpPr>
        <p:grpSp>
          <p:nvGrpSpPr>
            <p:cNvPr id="8" name="Group 7">
              <a:extLst>
                <a:ext uri="{FF2B5EF4-FFF2-40B4-BE49-F238E27FC236}">
                  <a16:creationId xmlns:a16="http://schemas.microsoft.com/office/drawing/2014/main" id="{1C50D6F9-97D4-C343-9BC6-D6D932FB4A5F}"/>
                </a:ext>
              </a:extLst>
            </p:cNvPr>
            <p:cNvGrpSpPr/>
            <p:nvPr/>
          </p:nvGrpSpPr>
          <p:grpSpPr>
            <a:xfrm>
              <a:off x="5467350" y="3923072"/>
              <a:ext cx="1257300" cy="2252662"/>
              <a:chOff x="452467" y="2220821"/>
              <a:chExt cx="1257300" cy="2252662"/>
            </a:xfrm>
          </p:grpSpPr>
          <p:sp>
            <p:nvSpPr>
              <p:cNvPr id="10" name="Rectangle 9">
                <a:extLst>
                  <a:ext uri="{FF2B5EF4-FFF2-40B4-BE49-F238E27FC236}">
                    <a16:creationId xmlns:a16="http://schemas.microsoft.com/office/drawing/2014/main" id="{A78C85EA-40AA-F045-838E-0E98F903DE6C}"/>
                  </a:ext>
                </a:extLst>
              </p:cNvPr>
              <p:cNvSpPr/>
              <p:nvPr/>
            </p:nvSpPr>
            <p:spPr>
              <a:xfrm>
                <a:off x="452467" y="2220821"/>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ounded Rectangle 10">
                <a:extLst>
                  <a:ext uri="{FF2B5EF4-FFF2-40B4-BE49-F238E27FC236}">
                    <a16:creationId xmlns:a16="http://schemas.microsoft.com/office/drawing/2014/main" id="{5348B92A-3A4E-164C-A898-5EB2599F6A80}"/>
                  </a:ext>
                </a:extLst>
              </p:cNvPr>
              <p:cNvSpPr/>
              <p:nvPr/>
            </p:nvSpPr>
            <p:spPr>
              <a:xfrm>
                <a:off x="572605" y="3145591"/>
                <a:ext cx="373626" cy="403122"/>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 name="Straight Arrow Connector 11">
                <a:extLst>
                  <a:ext uri="{FF2B5EF4-FFF2-40B4-BE49-F238E27FC236}">
                    <a16:creationId xmlns:a16="http://schemas.microsoft.com/office/drawing/2014/main" id="{A25891C3-BA58-0E4A-9E68-FFA1D08D17EF}"/>
                  </a:ext>
                </a:extLst>
              </p:cNvPr>
              <p:cNvCxnSpPr>
                <a:endCxn id="11" idx="2"/>
              </p:cNvCxnSpPr>
              <p:nvPr/>
            </p:nvCxnSpPr>
            <p:spPr>
              <a:xfrm flipH="1" flipV="1">
                <a:off x="759418" y="3548713"/>
                <a:ext cx="321699" cy="374357"/>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A352EC8A-2462-304F-8904-CB4FFDA18D65}"/>
                  </a:ext>
                </a:extLst>
              </p:cNvPr>
              <p:cNvCxnSpPr>
                <a:stCxn id="11" idx="0"/>
              </p:cNvCxnSpPr>
              <p:nvPr/>
            </p:nvCxnSpPr>
            <p:spPr>
              <a:xfrm flipV="1">
                <a:off x="759418" y="2781300"/>
                <a:ext cx="321699" cy="364291"/>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cxnSp>
          <p:nvCxnSpPr>
            <p:cNvPr id="9" name="Straight Arrow Connector 8">
              <a:extLst>
                <a:ext uri="{FF2B5EF4-FFF2-40B4-BE49-F238E27FC236}">
                  <a16:creationId xmlns:a16="http://schemas.microsoft.com/office/drawing/2014/main" id="{42CD6716-5BAE-7844-A2C5-6487827A8E89}"/>
                </a:ext>
              </a:extLst>
            </p:cNvPr>
            <p:cNvCxnSpPr>
              <a:cxnSpLocks/>
            </p:cNvCxnSpPr>
            <p:nvPr/>
          </p:nvCxnSpPr>
          <p:spPr>
            <a:xfrm flipV="1">
              <a:off x="6112459" y="3923072"/>
              <a:ext cx="0" cy="22526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6184227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489DBA-23DD-5944-A79B-C8D3B9671D2C}"/>
              </a:ext>
            </a:extLst>
          </p:cNvPr>
          <p:cNvSpPr>
            <a:spLocks noGrp="1"/>
          </p:cNvSpPr>
          <p:nvPr>
            <p:ph type="title"/>
          </p:nvPr>
        </p:nvSpPr>
        <p:spPr/>
        <p:txBody>
          <a:bodyPr/>
          <a:lstStyle/>
          <a:p>
            <a:pPr algn="ctr"/>
            <a:r>
              <a:rPr lang="en-US" b="1" dirty="0"/>
              <a:t>Is water still flowing in the target reach?</a:t>
            </a:r>
          </a:p>
        </p:txBody>
      </p:sp>
      <p:sp>
        <p:nvSpPr>
          <p:cNvPr id="4" name="TextBox 3">
            <a:extLst>
              <a:ext uri="{FF2B5EF4-FFF2-40B4-BE49-F238E27FC236}">
                <a16:creationId xmlns:a16="http://schemas.microsoft.com/office/drawing/2014/main" id="{E43CA76D-F4E8-AE47-A158-33B3A25E54F1}"/>
              </a:ext>
            </a:extLst>
          </p:cNvPr>
          <p:cNvSpPr txBox="1"/>
          <p:nvPr/>
        </p:nvSpPr>
        <p:spPr>
          <a:xfrm>
            <a:off x="3600000" y="3023986"/>
            <a:ext cx="804900" cy="646331"/>
          </a:xfrm>
          <a:prstGeom prst="rect">
            <a:avLst/>
          </a:prstGeom>
          <a:noFill/>
        </p:spPr>
        <p:txBody>
          <a:bodyPr wrap="none" rtlCol="0">
            <a:spAutoFit/>
          </a:bodyPr>
          <a:lstStyle/>
          <a:p>
            <a:r>
              <a:rPr lang="en-US" sz="3600" b="1" dirty="0">
                <a:hlinkClick r:id="rId2" action="ppaction://hlinksldjump"/>
              </a:rPr>
              <a:t>Yes</a:t>
            </a:r>
            <a:endParaRPr lang="en-US" sz="3600" b="1" dirty="0"/>
          </a:p>
        </p:txBody>
      </p:sp>
      <p:sp>
        <p:nvSpPr>
          <p:cNvPr id="5" name="TextBox 4">
            <a:extLst>
              <a:ext uri="{FF2B5EF4-FFF2-40B4-BE49-F238E27FC236}">
                <a16:creationId xmlns:a16="http://schemas.microsoft.com/office/drawing/2014/main" id="{B76FF217-B537-0B48-8BB3-B92E0775B54B}"/>
              </a:ext>
            </a:extLst>
          </p:cNvPr>
          <p:cNvSpPr txBox="1"/>
          <p:nvPr/>
        </p:nvSpPr>
        <p:spPr>
          <a:xfrm>
            <a:off x="7830000" y="3024000"/>
            <a:ext cx="737702" cy="646331"/>
          </a:xfrm>
          <a:prstGeom prst="rect">
            <a:avLst/>
          </a:prstGeom>
          <a:noFill/>
        </p:spPr>
        <p:txBody>
          <a:bodyPr wrap="none" rtlCol="0">
            <a:spAutoFit/>
          </a:bodyPr>
          <a:lstStyle/>
          <a:p>
            <a:r>
              <a:rPr lang="en-US" sz="3600" b="1" dirty="0">
                <a:solidFill>
                  <a:srgbClr val="00B050"/>
                </a:solidFill>
                <a:hlinkClick r:id="rId3" action="ppaction://hlinksldjump"/>
              </a:rPr>
              <a:t>No</a:t>
            </a:r>
            <a:endParaRPr lang="en-US" sz="3600" b="1" dirty="0">
              <a:solidFill>
                <a:srgbClr val="00B050"/>
              </a:solidFill>
            </a:endParaRPr>
          </a:p>
        </p:txBody>
      </p:sp>
      <p:grpSp>
        <p:nvGrpSpPr>
          <p:cNvPr id="8" name="Group 7">
            <a:extLst>
              <a:ext uri="{FF2B5EF4-FFF2-40B4-BE49-F238E27FC236}">
                <a16:creationId xmlns:a16="http://schemas.microsoft.com/office/drawing/2014/main" id="{0D7DBCC8-3FA6-3B42-A23E-C6668AA08FB9}"/>
              </a:ext>
            </a:extLst>
          </p:cNvPr>
          <p:cNvGrpSpPr/>
          <p:nvPr/>
        </p:nvGrpSpPr>
        <p:grpSpPr>
          <a:xfrm>
            <a:off x="452467" y="2220821"/>
            <a:ext cx="1257300" cy="2252664"/>
            <a:chOff x="418601" y="1690688"/>
            <a:chExt cx="1257300" cy="2252664"/>
          </a:xfrm>
        </p:grpSpPr>
        <p:sp>
          <p:nvSpPr>
            <p:cNvPr id="3" name="Rectangle 2">
              <a:extLst>
                <a:ext uri="{FF2B5EF4-FFF2-40B4-BE49-F238E27FC236}">
                  <a16:creationId xmlns:a16="http://schemas.microsoft.com/office/drawing/2014/main" id="{0932E886-CAEB-834F-A7C7-E8F0FB95A094}"/>
                </a:ext>
              </a:extLst>
            </p:cNvPr>
            <p:cNvSpPr/>
            <p:nvPr/>
          </p:nvSpPr>
          <p:spPr>
            <a:xfrm>
              <a:off x="418601" y="1690688"/>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 name="Straight Arrow Connector 6">
              <a:extLst>
                <a:ext uri="{FF2B5EF4-FFF2-40B4-BE49-F238E27FC236}">
                  <a16:creationId xmlns:a16="http://schemas.microsoft.com/office/drawing/2014/main" id="{99DBEB65-1682-6843-985F-03F236DB7B71}"/>
                </a:ext>
              </a:extLst>
            </p:cNvPr>
            <p:cNvCxnSpPr>
              <a:cxnSpLocks/>
              <a:endCxn id="3" idx="0"/>
            </p:cNvCxnSpPr>
            <p:nvPr/>
          </p:nvCxnSpPr>
          <p:spPr>
            <a:xfrm flipV="1">
              <a:off x="1047251" y="1690688"/>
              <a:ext cx="0" cy="22526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sp>
        <p:nvSpPr>
          <p:cNvPr id="9" name="Rectangle 8">
            <a:extLst>
              <a:ext uri="{FF2B5EF4-FFF2-40B4-BE49-F238E27FC236}">
                <a16:creationId xmlns:a16="http://schemas.microsoft.com/office/drawing/2014/main" id="{51B37035-A803-5B44-86D4-A089D71E907C}"/>
              </a:ext>
            </a:extLst>
          </p:cNvPr>
          <p:cNvSpPr/>
          <p:nvPr/>
        </p:nvSpPr>
        <p:spPr>
          <a:xfrm>
            <a:off x="452467" y="4518417"/>
            <a:ext cx="1270000" cy="523220"/>
          </a:xfrm>
          <a:prstGeom prst="rect">
            <a:avLst/>
          </a:prstGeom>
        </p:spPr>
        <p:txBody>
          <a:bodyPr wrap="square">
            <a:spAutoFit/>
          </a:bodyPr>
          <a:lstStyle/>
          <a:p>
            <a:pPr algn="ctr"/>
            <a:r>
              <a:rPr lang="en-US" sz="1400" dirty="0"/>
              <a:t>A still flowing main channel</a:t>
            </a:r>
          </a:p>
        </p:txBody>
      </p:sp>
      <p:sp>
        <p:nvSpPr>
          <p:cNvPr id="10" name="Rectangle 9">
            <a:extLst>
              <a:ext uri="{FF2B5EF4-FFF2-40B4-BE49-F238E27FC236}">
                <a16:creationId xmlns:a16="http://schemas.microsoft.com/office/drawing/2014/main" id="{A16E8813-81DC-734D-9184-DE639842C901}"/>
              </a:ext>
            </a:extLst>
          </p:cNvPr>
          <p:cNvSpPr/>
          <p:nvPr/>
        </p:nvSpPr>
        <p:spPr>
          <a:xfrm>
            <a:off x="5226499" y="6203633"/>
            <a:ext cx="1739002" cy="400110"/>
          </a:xfrm>
          <a:prstGeom prst="rect">
            <a:avLst/>
          </a:prstGeom>
        </p:spPr>
        <p:txBody>
          <a:bodyPr wrap="none">
            <a:spAutoFit/>
          </a:bodyPr>
          <a:lstStyle/>
          <a:p>
            <a:r>
              <a:rPr lang="en-US" sz="2000" b="1" dirty="0">
                <a:hlinkClick r:id="rId4" action="ppaction://hlinksldjump"/>
              </a:rPr>
              <a:t>Return to start</a:t>
            </a:r>
            <a:endParaRPr lang="en-US" sz="2000" b="1" dirty="0"/>
          </a:p>
        </p:txBody>
      </p:sp>
    </p:spTree>
    <p:extLst>
      <p:ext uri="{BB962C8B-B14F-4D97-AF65-F5344CB8AC3E}">
        <p14:creationId xmlns:p14="http://schemas.microsoft.com/office/powerpoint/2010/main" val="174206777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C3C73-A3DB-1746-A613-603D9A1EAB93}"/>
              </a:ext>
            </a:extLst>
          </p:cNvPr>
          <p:cNvSpPr>
            <a:spLocks noGrp="1"/>
          </p:cNvSpPr>
          <p:nvPr>
            <p:ph type="title"/>
          </p:nvPr>
        </p:nvSpPr>
        <p:spPr/>
        <p:txBody>
          <a:bodyPr/>
          <a:lstStyle/>
          <a:p>
            <a:pPr algn="ctr"/>
            <a:r>
              <a:rPr lang="en-US" b="1" dirty="0"/>
              <a:t>Oxygenated Flows</a:t>
            </a:r>
          </a:p>
        </p:txBody>
      </p:sp>
      <p:sp>
        <p:nvSpPr>
          <p:cNvPr id="3" name="Content Placeholder 2">
            <a:extLst>
              <a:ext uri="{FF2B5EF4-FFF2-40B4-BE49-F238E27FC236}">
                <a16:creationId xmlns:a16="http://schemas.microsoft.com/office/drawing/2014/main" id="{DECEF869-2F73-6C40-9298-8FDBF9AE4D7C}"/>
              </a:ext>
            </a:extLst>
          </p:cNvPr>
          <p:cNvSpPr>
            <a:spLocks noGrp="1"/>
          </p:cNvSpPr>
          <p:nvPr>
            <p:ph idx="1"/>
          </p:nvPr>
        </p:nvSpPr>
        <p:spPr/>
        <p:txBody>
          <a:bodyPr/>
          <a:lstStyle/>
          <a:p>
            <a:pPr marL="0" indent="0">
              <a:buNone/>
            </a:pPr>
            <a:r>
              <a:rPr lang="en-US" dirty="0"/>
              <a:t>Unlike dilution flows, the purpose of these inflows is to create an oxygenated zone in the main channel adjacent to an oxygenated inflow – a tributary or irrigation outfall.  Because the inflows will need to be maintained for a period of time (potentially months) a large volume of water will need to be secured.  Turning off the inflow prior to cessation of hypoxic in the main channel could potentially lead to fish deaths. Furthermore, if itis physically possible, fish will likely move into the outfall and will risk stranding if the outfall flow ceases.</a:t>
            </a:r>
          </a:p>
        </p:txBody>
      </p:sp>
      <p:sp>
        <p:nvSpPr>
          <p:cNvPr id="4" name="TextBox 3">
            <a:extLst>
              <a:ext uri="{FF2B5EF4-FFF2-40B4-BE49-F238E27FC236}">
                <a16:creationId xmlns:a16="http://schemas.microsoft.com/office/drawing/2014/main" id="{2F4A8D69-2D37-9247-B46A-C2B551663152}"/>
              </a:ext>
            </a:extLst>
          </p:cNvPr>
          <p:cNvSpPr txBox="1"/>
          <p:nvPr/>
        </p:nvSpPr>
        <p:spPr>
          <a:xfrm>
            <a:off x="1776900" y="5384800"/>
            <a:ext cx="8732840" cy="646331"/>
          </a:xfrm>
          <a:prstGeom prst="rect">
            <a:avLst/>
          </a:prstGeom>
          <a:noFill/>
        </p:spPr>
        <p:txBody>
          <a:bodyPr wrap="none" rtlCol="0">
            <a:spAutoFit/>
          </a:bodyPr>
          <a:lstStyle/>
          <a:p>
            <a:r>
              <a:rPr lang="en-US" sz="3600" b="1" dirty="0">
                <a:hlinkClick r:id="rId2" action="ppaction://hlinksldjump"/>
              </a:rPr>
              <a:t>Return to Creating Oxygenated Refuges page</a:t>
            </a:r>
            <a:endParaRPr lang="en-US" sz="3600" b="1" dirty="0"/>
          </a:p>
        </p:txBody>
      </p:sp>
      <p:grpSp>
        <p:nvGrpSpPr>
          <p:cNvPr id="5" name="Group 4">
            <a:extLst>
              <a:ext uri="{FF2B5EF4-FFF2-40B4-BE49-F238E27FC236}">
                <a16:creationId xmlns:a16="http://schemas.microsoft.com/office/drawing/2014/main" id="{58A4F9C1-A3A8-EE42-A90A-5A8C6BE75060}"/>
              </a:ext>
            </a:extLst>
          </p:cNvPr>
          <p:cNvGrpSpPr/>
          <p:nvPr/>
        </p:nvGrpSpPr>
        <p:grpSpPr>
          <a:xfrm>
            <a:off x="11354400" y="5518800"/>
            <a:ext cx="403200" cy="964800"/>
            <a:chOff x="5467350" y="3923072"/>
            <a:chExt cx="1257300" cy="2252664"/>
          </a:xfrm>
        </p:grpSpPr>
        <p:grpSp>
          <p:nvGrpSpPr>
            <p:cNvPr id="6" name="Group 5">
              <a:extLst>
                <a:ext uri="{FF2B5EF4-FFF2-40B4-BE49-F238E27FC236}">
                  <a16:creationId xmlns:a16="http://schemas.microsoft.com/office/drawing/2014/main" id="{FAB72573-E415-B849-B58E-0B0E87D7DDDA}"/>
                </a:ext>
              </a:extLst>
            </p:cNvPr>
            <p:cNvGrpSpPr/>
            <p:nvPr/>
          </p:nvGrpSpPr>
          <p:grpSpPr>
            <a:xfrm>
              <a:off x="5467350" y="3923072"/>
              <a:ext cx="1257300" cy="2252662"/>
              <a:chOff x="452467" y="2220821"/>
              <a:chExt cx="1257300" cy="2252662"/>
            </a:xfrm>
          </p:grpSpPr>
          <p:sp>
            <p:nvSpPr>
              <p:cNvPr id="8" name="Rectangle 7">
                <a:extLst>
                  <a:ext uri="{FF2B5EF4-FFF2-40B4-BE49-F238E27FC236}">
                    <a16:creationId xmlns:a16="http://schemas.microsoft.com/office/drawing/2014/main" id="{F79A5B83-B287-CE4F-A83B-18EC99E74750}"/>
                  </a:ext>
                </a:extLst>
              </p:cNvPr>
              <p:cNvSpPr/>
              <p:nvPr/>
            </p:nvSpPr>
            <p:spPr>
              <a:xfrm>
                <a:off x="452467" y="2220821"/>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ounded Rectangle 8">
                <a:extLst>
                  <a:ext uri="{FF2B5EF4-FFF2-40B4-BE49-F238E27FC236}">
                    <a16:creationId xmlns:a16="http://schemas.microsoft.com/office/drawing/2014/main" id="{2977E605-D566-FA44-9F79-576EBB2410EC}"/>
                  </a:ext>
                </a:extLst>
              </p:cNvPr>
              <p:cNvSpPr/>
              <p:nvPr/>
            </p:nvSpPr>
            <p:spPr>
              <a:xfrm>
                <a:off x="572605" y="3145591"/>
                <a:ext cx="373626" cy="403122"/>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0" name="Straight Arrow Connector 9">
                <a:extLst>
                  <a:ext uri="{FF2B5EF4-FFF2-40B4-BE49-F238E27FC236}">
                    <a16:creationId xmlns:a16="http://schemas.microsoft.com/office/drawing/2014/main" id="{89B19922-0F81-4B4B-8925-C189EE3C9EF5}"/>
                  </a:ext>
                </a:extLst>
              </p:cNvPr>
              <p:cNvCxnSpPr>
                <a:endCxn id="9" idx="2"/>
              </p:cNvCxnSpPr>
              <p:nvPr/>
            </p:nvCxnSpPr>
            <p:spPr>
              <a:xfrm flipH="1" flipV="1">
                <a:off x="759418" y="3548713"/>
                <a:ext cx="321699" cy="374357"/>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D12818D0-4494-CF43-B585-1E89722C5950}"/>
                  </a:ext>
                </a:extLst>
              </p:cNvPr>
              <p:cNvCxnSpPr>
                <a:stCxn id="9" idx="0"/>
              </p:cNvCxnSpPr>
              <p:nvPr/>
            </p:nvCxnSpPr>
            <p:spPr>
              <a:xfrm flipV="1">
                <a:off x="759418" y="2781300"/>
                <a:ext cx="321699" cy="364291"/>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cxnSp>
          <p:nvCxnSpPr>
            <p:cNvPr id="7" name="Straight Arrow Connector 6">
              <a:extLst>
                <a:ext uri="{FF2B5EF4-FFF2-40B4-BE49-F238E27FC236}">
                  <a16:creationId xmlns:a16="http://schemas.microsoft.com/office/drawing/2014/main" id="{8CFA2583-471A-F340-9391-FEE97DAA0FE9}"/>
                </a:ext>
              </a:extLst>
            </p:cNvPr>
            <p:cNvCxnSpPr>
              <a:cxnSpLocks/>
            </p:cNvCxnSpPr>
            <p:nvPr/>
          </p:nvCxnSpPr>
          <p:spPr>
            <a:xfrm flipV="1">
              <a:off x="6112459" y="3923072"/>
              <a:ext cx="0" cy="22526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8726931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753649-3D60-BA44-9F56-7F0606A5268F}"/>
              </a:ext>
            </a:extLst>
          </p:cNvPr>
          <p:cNvSpPr>
            <a:spLocks noGrp="1"/>
          </p:cNvSpPr>
          <p:nvPr>
            <p:ph type="title" idx="4294967295"/>
          </p:nvPr>
        </p:nvSpPr>
        <p:spPr>
          <a:xfrm>
            <a:off x="1032933" y="1381125"/>
            <a:ext cx="10515600" cy="1325563"/>
          </a:xfrm>
        </p:spPr>
        <p:txBody>
          <a:bodyPr>
            <a:normAutofit fontScale="90000"/>
          </a:bodyPr>
          <a:lstStyle/>
          <a:p>
            <a:r>
              <a:rPr lang="en-US" b="1" dirty="0"/>
              <a:t>Are there sites along the main channel which are connected to the main channel at flood water levels but have limited water exchange with the main channel (e.g. large backwaters, low lying wetlands or marina’s)?</a:t>
            </a:r>
          </a:p>
        </p:txBody>
      </p:sp>
      <p:sp>
        <p:nvSpPr>
          <p:cNvPr id="4" name="TextBox 3">
            <a:extLst>
              <a:ext uri="{FF2B5EF4-FFF2-40B4-BE49-F238E27FC236}">
                <a16:creationId xmlns:a16="http://schemas.microsoft.com/office/drawing/2014/main" id="{DC9C11B6-B7D2-5C4E-AD80-D778BF54E03C}"/>
              </a:ext>
            </a:extLst>
          </p:cNvPr>
          <p:cNvSpPr txBox="1"/>
          <p:nvPr/>
        </p:nvSpPr>
        <p:spPr>
          <a:xfrm>
            <a:off x="3600000" y="4320000"/>
            <a:ext cx="804900" cy="646331"/>
          </a:xfrm>
          <a:prstGeom prst="rect">
            <a:avLst/>
          </a:prstGeom>
          <a:noFill/>
        </p:spPr>
        <p:txBody>
          <a:bodyPr wrap="none" rtlCol="0">
            <a:spAutoFit/>
          </a:bodyPr>
          <a:lstStyle/>
          <a:p>
            <a:r>
              <a:rPr lang="en-US" sz="3600" b="1" dirty="0">
                <a:hlinkClick r:id="rId2" action="ppaction://hlinksldjump"/>
              </a:rPr>
              <a:t>Yes</a:t>
            </a:r>
            <a:endParaRPr lang="en-US" sz="3600" b="1" dirty="0"/>
          </a:p>
        </p:txBody>
      </p:sp>
      <p:sp>
        <p:nvSpPr>
          <p:cNvPr id="5" name="TextBox 4">
            <a:extLst>
              <a:ext uri="{FF2B5EF4-FFF2-40B4-BE49-F238E27FC236}">
                <a16:creationId xmlns:a16="http://schemas.microsoft.com/office/drawing/2014/main" id="{4818F65A-5CD5-7845-87AF-FCB9EB28B41B}"/>
              </a:ext>
            </a:extLst>
          </p:cNvPr>
          <p:cNvSpPr txBox="1"/>
          <p:nvPr/>
        </p:nvSpPr>
        <p:spPr>
          <a:xfrm>
            <a:off x="7830000" y="4320000"/>
            <a:ext cx="737702" cy="646331"/>
          </a:xfrm>
          <a:prstGeom prst="rect">
            <a:avLst/>
          </a:prstGeom>
          <a:noFill/>
        </p:spPr>
        <p:txBody>
          <a:bodyPr wrap="none" rtlCol="0">
            <a:spAutoFit/>
          </a:bodyPr>
          <a:lstStyle/>
          <a:p>
            <a:r>
              <a:rPr lang="en-US" sz="3600" b="1" dirty="0">
                <a:solidFill>
                  <a:srgbClr val="00B050"/>
                </a:solidFill>
                <a:hlinkClick r:id="rId3" action="ppaction://hlinksldjump"/>
              </a:rPr>
              <a:t>No</a:t>
            </a:r>
            <a:endParaRPr lang="en-US" sz="3600" b="1" dirty="0">
              <a:solidFill>
                <a:srgbClr val="00B050"/>
              </a:solidFill>
            </a:endParaRPr>
          </a:p>
        </p:txBody>
      </p:sp>
      <p:grpSp>
        <p:nvGrpSpPr>
          <p:cNvPr id="6" name="Group 5">
            <a:extLst>
              <a:ext uri="{FF2B5EF4-FFF2-40B4-BE49-F238E27FC236}">
                <a16:creationId xmlns:a16="http://schemas.microsoft.com/office/drawing/2014/main" id="{649648D3-D890-1A43-B828-AE779D43C67F}"/>
              </a:ext>
            </a:extLst>
          </p:cNvPr>
          <p:cNvGrpSpPr/>
          <p:nvPr/>
        </p:nvGrpSpPr>
        <p:grpSpPr>
          <a:xfrm>
            <a:off x="11354400" y="5518800"/>
            <a:ext cx="403200" cy="964800"/>
            <a:chOff x="5467350" y="3923072"/>
            <a:chExt cx="1257300" cy="2252664"/>
          </a:xfrm>
        </p:grpSpPr>
        <p:grpSp>
          <p:nvGrpSpPr>
            <p:cNvPr id="7" name="Group 6">
              <a:extLst>
                <a:ext uri="{FF2B5EF4-FFF2-40B4-BE49-F238E27FC236}">
                  <a16:creationId xmlns:a16="http://schemas.microsoft.com/office/drawing/2014/main" id="{41A6D28E-1E6E-674E-AE7A-6FE9753EC31A}"/>
                </a:ext>
              </a:extLst>
            </p:cNvPr>
            <p:cNvGrpSpPr/>
            <p:nvPr/>
          </p:nvGrpSpPr>
          <p:grpSpPr>
            <a:xfrm>
              <a:off x="5467350" y="3923072"/>
              <a:ext cx="1257300" cy="2252662"/>
              <a:chOff x="452467" y="2220821"/>
              <a:chExt cx="1257300" cy="2252662"/>
            </a:xfrm>
          </p:grpSpPr>
          <p:sp>
            <p:nvSpPr>
              <p:cNvPr id="9" name="Rectangle 8">
                <a:extLst>
                  <a:ext uri="{FF2B5EF4-FFF2-40B4-BE49-F238E27FC236}">
                    <a16:creationId xmlns:a16="http://schemas.microsoft.com/office/drawing/2014/main" id="{BADF17B9-CD37-D84B-84E9-AA576C365AA5}"/>
                  </a:ext>
                </a:extLst>
              </p:cNvPr>
              <p:cNvSpPr/>
              <p:nvPr/>
            </p:nvSpPr>
            <p:spPr>
              <a:xfrm>
                <a:off x="452467" y="2220821"/>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ounded Rectangle 9">
                <a:extLst>
                  <a:ext uri="{FF2B5EF4-FFF2-40B4-BE49-F238E27FC236}">
                    <a16:creationId xmlns:a16="http://schemas.microsoft.com/office/drawing/2014/main" id="{4DC178D3-B7C9-2F45-82BD-4A2BF8EA91F2}"/>
                  </a:ext>
                </a:extLst>
              </p:cNvPr>
              <p:cNvSpPr/>
              <p:nvPr/>
            </p:nvSpPr>
            <p:spPr>
              <a:xfrm>
                <a:off x="572605" y="3145591"/>
                <a:ext cx="373626" cy="403122"/>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 name="Straight Arrow Connector 10">
                <a:extLst>
                  <a:ext uri="{FF2B5EF4-FFF2-40B4-BE49-F238E27FC236}">
                    <a16:creationId xmlns:a16="http://schemas.microsoft.com/office/drawing/2014/main" id="{A665D1A8-2638-1844-A1D4-508807EAA068}"/>
                  </a:ext>
                </a:extLst>
              </p:cNvPr>
              <p:cNvCxnSpPr>
                <a:endCxn id="10" idx="2"/>
              </p:cNvCxnSpPr>
              <p:nvPr/>
            </p:nvCxnSpPr>
            <p:spPr>
              <a:xfrm flipH="1" flipV="1">
                <a:off x="759418" y="3548713"/>
                <a:ext cx="321699" cy="374357"/>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B1AD688B-78F7-204E-B1E6-4CDBB168B043}"/>
                  </a:ext>
                </a:extLst>
              </p:cNvPr>
              <p:cNvCxnSpPr>
                <a:stCxn id="10" idx="0"/>
              </p:cNvCxnSpPr>
              <p:nvPr/>
            </p:nvCxnSpPr>
            <p:spPr>
              <a:xfrm flipV="1">
                <a:off x="759418" y="2781300"/>
                <a:ext cx="321699" cy="364291"/>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cxnSp>
          <p:nvCxnSpPr>
            <p:cNvPr id="8" name="Straight Arrow Connector 7">
              <a:extLst>
                <a:ext uri="{FF2B5EF4-FFF2-40B4-BE49-F238E27FC236}">
                  <a16:creationId xmlns:a16="http://schemas.microsoft.com/office/drawing/2014/main" id="{170A3B9E-7484-4D45-B78C-9B9E2343825B}"/>
                </a:ext>
              </a:extLst>
            </p:cNvPr>
            <p:cNvCxnSpPr>
              <a:cxnSpLocks/>
            </p:cNvCxnSpPr>
            <p:nvPr/>
          </p:nvCxnSpPr>
          <p:spPr>
            <a:xfrm flipV="1">
              <a:off x="6112459" y="3923072"/>
              <a:ext cx="0" cy="22526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09969596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F20C3D-1CC3-CA4C-9218-93AF5B80855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F88782C-E689-4348-A205-769CBC41F5A4}"/>
              </a:ext>
            </a:extLst>
          </p:cNvPr>
          <p:cNvSpPr>
            <a:spLocks noGrp="1"/>
          </p:cNvSpPr>
          <p:nvPr>
            <p:ph idx="1"/>
          </p:nvPr>
        </p:nvSpPr>
        <p:spPr/>
        <p:txBody>
          <a:bodyPr/>
          <a:lstStyle/>
          <a:p>
            <a:pPr marL="0" indent="0">
              <a:buNone/>
            </a:pPr>
            <a:r>
              <a:rPr lang="en-US" dirty="0"/>
              <a:t>As translocation of fish from the main channel during a flood would be logistically difficult, and would pose a real risk to the health of personnel undertaking the task, the only option is to recognise that there will be a fish kill and prepare a </a:t>
            </a:r>
            <a:r>
              <a:rPr lang="en-US" b="1" dirty="0"/>
              <a:t>communication plan </a:t>
            </a:r>
            <a:r>
              <a:rPr lang="en-US" dirty="0"/>
              <a:t>to inform relevant stakeholders.</a:t>
            </a:r>
          </a:p>
        </p:txBody>
      </p:sp>
      <p:sp>
        <p:nvSpPr>
          <p:cNvPr id="4" name="TextBox 3">
            <a:extLst>
              <a:ext uri="{FF2B5EF4-FFF2-40B4-BE49-F238E27FC236}">
                <a16:creationId xmlns:a16="http://schemas.microsoft.com/office/drawing/2014/main" id="{35E7D61D-3CC8-DF4C-B349-36F4629577C4}"/>
              </a:ext>
            </a:extLst>
          </p:cNvPr>
          <p:cNvSpPr txBox="1"/>
          <p:nvPr/>
        </p:nvSpPr>
        <p:spPr>
          <a:xfrm>
            <a:off x="4605848" y="5530632"/>
            <a:ext cx="2980303" cy="646331"/>
          </a:xfrm>
          <a:prstGeom prst="rect">
            <a:avLst/>
          </a:prstGeom>
          <a:noFill/>
        </p:spPr>
        <p:txBody>
          <a:bodyPr wrap="none" rtlCol="0">
            <a:spAutoFit/>
          </a:bodyPr>
          <a:lstStyle/>
          <a:p>
            <a:r>
              <a:rPr lang="en-US" sz="3600" b="1" dirty="0">
                <a:hlinkClick r:id="rId2" action="ppaction://hlinksldjump"/>
              </a:rPr>
              <a:t>Return to star</a:t>
            </a:r>
            <a:r>
              <a:rPr lang="en-US" sz="3600" dirty="0">
                <a:hlinkClick r:id="rId2" action="ppaction://hlinksldjump"/>
              </a:rPr>
              <a:t>t</a:t>
            </a:r>
            <a:endParaRPr lang="en-US" sz="3600" dirty="0"/>
          </a:p>
        </p:txBody>
      </p:sp>
      <p:grpSp>
        <p:nvGrpSpPr>
          <p:cNvPr id="6" name="Group 5">
            <a:extLst>
              <a:ext uri="{FF2B5EF4-FFF2-40B4-BE49-F238E27FC236}">
                <a16:creationId xmlns:a16="http://schemas.microsoft.com/office/drawing/2014/main" id="{0EDF8AAC-BC91-834A-9C74-050D2458C71B}"/>
              </a:ext>
            </a:extLst>
          </p:cNvPr>
          <p:cNvGrpSpPr/>
          <p:nvPr/>
        </p:nvGrpSpPr>
        <p:grpSpPr>
          <a:xfrm>
            <a:off x="11354400" y="5518800"/>
            <a:ext cx="403200" cy="964800"/>
            <a:chOff x="5467350" y="3923072"/>
            <a:chExt cx="1257300" cy="2252664"/>
          </a:xfrm>
        </p:grpSpPr>
        <p:grpSp>
          <p:nvGrpSpPr>
            <p:cNvPr id="7" name="Group 6">
              <a:extLst>
                <a:ext uri="{FF2B5EF4-FFF2-40B4-BE49-F238E27FC236}">
                  <a16:creationId xmlns:a16="http://schemas.microsoft.com/office/drawing/2014/main" id="{62E62C68-3BD9-3B48-ABB7-911CEA1B4275}"/>
                </a:ext>
              </a:extLst>
            </p:cNvPr>
            <p:cNvGrpSpPr/>
            <p:nvPr/>
          </p:nvGrpSpPr>
          <p:grpSpPr>
            <a:xfrm>
              <a:off x="5467350" y="3923072"/>
              <a:ext cx="1257300" cy="2252662"/>
              <a:chOff x="452467" y="2220821"/>
              <a:chExt cx="1257300" cy="2252662"/>
            </a:xfrm>
          </p:grpSpPr>
          <p:sp>
            <p:nvSpPr>
              <p:cNvPr id="9" name="Rectangle 8">
                <a:extLst>
                  <a:ext uri="{FF2B5EF4-FFF2-40B4-BE49-F238E27FC236}">
                    <a16:creationId xmlns:a16="http://schemas.microsoft.com/office/drawing/2014/main" id="{ED81D5BF-814D-6740-961F-9B7D5F52F53E}"/>
                  </a:ext>
                </a:extLst>
              </p:cNvPr>
              <p:cNvSpPr/>
              <p:nvPr/>
            </p:nvSpPr>
            <p:spPr>
              <a:xfrm>
                <a:off x="452467" y="2220821"/>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ounded Rectangle 9">
                <a:extLst>
                  <a:ext uri="{FF2B5EF4-FFF2-40B4-BE49-F238E27FC236}">
                    <a16:creationId xmlns:a16="http://schemas.microsoft.com/office/drawing/2014/main" id="{93C92C9B-D08F-9F49-8957-6F3F7B965C2D}"/>
                  </a:ext>
                </a:extLst>
              </p:cNvPr>
              <p:cNvSpPr/>
              <p:nvPr/>
            </p:nvSpPr>
            <p:spPr>
              <a:xfrm>
                <a:off x="572605" y="3145591"/>
                <a:ext cx="373626" cy="403122"/>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 name="Straight Arrow Connector 10">
                <a:extLst>
                  <a:ext uri="{FF2B5EF4-FFF2-40B4-BE49-F238E27FC236}">
                    <a16:creationId xmlns:a16="http://schemas.microsoft.com/office/drawing/2014/main" id="{CB21F87D-20DB-E944-AF39-C59C49924295}"/>
                  </a:ext>
                </a:extLst>
              </p:cNvPr>
              <p:cNvCxnSpPr>
                <a:endCxn id="10" idx="2"/>
              </p:cNvCxnSpPr>
              <p:nvPr/>
            </p:nvCxnSpPr>
            <p:spPr>
              <a:xfrm flipH="1" flipV="1">
                <a:off x="759418" y="3548713"/>
                <a:ext cx="321699" cy="374357"/>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C021F079-B43F-4D4C-B562-052533150A8E}"/>
                  </a:ext>
                </a:extLst>
              </p:cNvPr>
              <p:cNvCxnSpPr>
                <a:stCxn id="10" idx="0"/>
              </p:cNvCxnSpPr>
              <p:nvPr/>
            </p:nvCxnSpPr>
            <p:spPr>
              <a:xfrm flipV="1">
                <a:off x="759418" y="2781300"/>
                <a:ext cx="321699" cy="364291"/>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cxnSp>
          <p:nvCxnSpPr>
            <p:cNvPr id="8" name="Straight Arrow Connector 7">
              <a:extLst>
                <a:ext uri="{FF2B5EF4-FFF2-40B4-BE49-F238E27FC236}">
                  <a16:creationId xmlns:a16="http://schemas.microsoft.com/office/drawing/2014/main" id="{1F71FFF1-FD22-204C-B7B5-7750974C4A38}"/>
                </a:ext>
              </a:extLst>
            </p:cNvPr>
            <p:cNvCxnSpPr>
              <a:cxnSpLocks/>
            </p:cNvCxnSpPr>
            <p:nvPr/>
          </p:nvCxnSpPr>
          <p:spPr>
            <a:xfrm flipV="1">
              <a:off x="6112459" y="3923072"/>
              <a:ext cx="0" cy="22526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3886097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F7556-0DC0-9D49-BDE6-F0C4FC78CEF9}"/>
              </a:ext>
            </a:extLst>
          </p:cNvPr>
          <p:cNvSpPr>
            <a:spLocks noGrp="1"/>
          </p:cNvSpPr>
          <p:nvPr>
            <p:ph type="title"/>
          </p:nvPr>
        </p:nvSpPr>
        <p:spPr/>
        <p:txBody>
          <a:bodyPr/>
          <a:lstStyle/>
          <a:p>
            <a:pPr algn="ctr"/>
            <a:r>
              <a:rPr lang="en-US" b="1" dirty="0"/>
              <a:t>Blackwater Risk Assessment Tool</a:t>
            </a:r>
          </a:p>
        </p:txBody>
      </p:sp>
      <p:sp>
        <p:nvSpPr>
          <p:cNvPr id="3" name="Content Placeholder 2">
            <a:extLst>
              <a:ext uri="{FF2B5EF4-FFF2-40B4-BE49-F238E27FC236}">
                <a16:creationId xmlns:a16="http://schemas.microsoft.com/office/drawing/2014/main" id="{6B90DED6-4781-2F4C-8968-81762052DD2B}"/>
              </a:ext>
            </a:extLst>
          </p:cNvPr>
          <p:cNvSpPr>
            <a:spLocks noGrp="1"/>
          </p:cNvSpPr>
          <p:nvPr>
            <p:ph idx="1"/>
          </p:nvPr>
        </p:nvSpPr>
        <p:spPr/>
        <p:txBody>
          <a:bodyPr>
            <a:normAutofit lnSpcReduction="10000"/>
          </a:bodyPr>
          <a:lstStyle/>
          <a:p>
            <a:pPr marL="0" indent="0">
              <a:buNone/>
            </a:pPr>
            <a:r>
              <a:rPr lang="en-US" dirty="0"/>
              <a:t>The Blackwater Risk Assessment Tool (BRAT) is an excel-based tool which predicts the dissolved oxygen concentration in the main channel following floodwater return.  A copy of the tool can be downloaded from </a:t>
            </a:r>
            <a:r>
              <a:rPr lang="en-US" i="1" dirty="0"/>
              <a:t>Rivers and Wetlands </a:t>
            </a:r>
            <a:r>
              <a:rPr lang="en-US" dirty="0"/>
              <a:t>web page.</a:t>
            </a:r>
          </a:p>
          <a:p>
            <a:pPr marL="0" indent="0">
              <a:buNone/>
            </a:pPr>
            <a:endParaRPr lang="en-US" dirty="0"/>
          </a:p>
          <a:p>
            <a:pPr marL="0" indent="0" algn="ctr">
              <a:buNone/>
            </a:pPr>
            <a:r>
              <a:rPr lang="en-US" sz="3600" dirty="0">
                <a:hlinkClick r:id="rId2"/>
              </a:rPr>
              <a:t>Download BRAT</a:t>
            </a:r>
            <a:endParaRPr lang="en-US" sz="3600" dirty="0"/>
          </a:p>
          <a:p>
            <a:pPr marL="0" indent="0">
              <a:buNone/>
            </a:pPr>
            <a:endParaRPr lang="en-US" dirty="0"/>
          </a:p>
          <a:p>
            <a:pPr marL="0" indent="0">
              <a:buNone/>
            </a:pPr>
            <a:r>
              <a:rPr lang="en-US" dirty="0"/>
              <a:t>Note: </a:t>
            </a:r>
            <a:r>
              <a:rPr lang="en-US" dirty="0" err="1"/>
              <a:t>odels</a:t>
            </a:r>
            <a:r>
              <a:rPr lang="en-US" dirty="0"/>
              <a:t> using the algorithms underlying BRAT, but with a more sophisticated (site-specific) treatment of floodplain hydrology are being developed by external parties.</a:t>
            </a:r>
          </a:p>
          <a:p>
            <a:pPr marL="0" indent="0" algn="ctr">
              <a:buNone/>
            </a:pPr>
            <a:endParaRPr lang="en-US" dirty="0"/>
          </a:p>
        </p:txBody>
      </p:sp>
      <p:sp>
        <p:nvSpPr>
          <p:cNvPr id="4" name="TextBox 3">
            <a:extLst>
              <a:ext uri="{FF2B5EF4-FFF2-40B4-BE49-F238E27FC236}">
                <a16:creationId xmlns:a16="http://schemas.microsoft.com/office/drawing/2014/main" id="{DFFD6ACD-BDF3-1F4E-B138-861B349B0CEE}"/>
              </a:ext>
            </a:extLst>
          </p:cNvPr>
          <p:cNvSpPr txBox="1"/>
          <p:nvPr/>
        </p:nvSpPr>
        <p:spPr>
          <a:xfrm>
            <a:off x="5226499" y="6111845"/>
            <a:ext cx="1739002" cy="400110"/>
          </a:xfrm>
          <a:prstGeom prst="rect">
            <a:avLst/>
          </a:prstGeom>
          <a:noFill/>
        </p:spPr>
        <p:txBody>
          <a:bodyPr wrap="none" rtlCol="0">
            <a:spAutoFit/>
          </a:bodyPr>
          <a:lstStyle/>
          <a:p>
            <a:r>
              <a:rPr lang="en-US" sz="2000" b="1" dirty="0">
                <a:hlinkClick r:id="rId3" action="ppaction://hlinksldjump"/>
              </a:rPr>
              <a:t>Return to start</a:t>
            </a:r>
            <a:endParaRPr lang="en-US" sz="2000" b="1" dirty="0"/>
          </a:p>
        </p:txBody>
      </p:sp>
    </p:spTree>
    <p:extLst>
      <p:ext uri="{BB962C8B-B14F-4D97-AF65-F5344CB8AC3E}">
        <p14:creationId xmlns:p14="http://schemas.microsoft.com/office/powerpoint/2010/main" val="207989697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7F9F4A-4C66-7C47-A012-29BA351068E4}"/>
              </a:ext>
            </a:extLst>
          </p:cNvPr>
          <p:cNvSpPr>
            <a:spLocks noGrp="1"/>
          </p:cNvSpPr>
          <p:nvPr>
            <p:ph type="title"/>
          </p:nvPr>
        </p:nvSpPr>
        <p:spPr/>
        <p:txBody>
          <a:bodyPr/>
          <a:lstStyle/>
          <a:p>
            <a:r>
              <a:rPr lang="en-US" b="1" dirty="0"/>
              <a:t>Blackwater Intervention Assessment Tool</a:t>
            </a:r>
          </a:p>
        </p:txBody>
      </p:sp>
      <p:sp>
        <p:nvSpPr>
          <p:cNvPr id="3" name="Content Placeholder 2">
            <a:extLst>
              <a:ext uri="{FF2B5EF4-FFF2-40B4-BE49-F238E27FC236}">
                <a16:creationId xmlns:a16="http://schemas.microsoft.com/office/drawing/2014/main" id="{B56E34BF-7347-3D45-BE15-740CFEB46F4C}"/>
              </a:ext>
            </a:extLst>
          </p:cNvPr>
          <p:cNvSpPr>
            <a:spLocks noGrp="1"/>
          </p:cNvSpPr>
          <p:nvPr>
            <p:ph idx="1"/>
          </p:nvPr>
        </p:nvSpPr>
        <p:spPr/>
        <p:txBody>
          <a:bodyPr>
            <a:normAutofit lnSpcReduction="10000"/>
          </a:bodyPr>
          <a:lstStyle/>
          <a:p>
            <a:pPr marL="0" indent="0">
              <a:buNone/>
            </a:pPr>
            <a:r>
              <a:rPr lang="en-US" sz="2400" dirty="0"/>
              <a:t>The Blackwater Intervention Assessment Tool (BIAT) is an excel-based tool used to determine the effectiveness or otherwise of three approaches to mitigating the impacts of hypoxic blackwater:</a:t>
            </a:r>
          </a:p>
          <a:p>
            <a:r>
              <a:rPr lang="en-US" sz="2400" dirty="0"/>
              <a:t>Dilution flows</a:t>
            </a:r>
          </a:p>
          <a:p>
            <a:r>
              <a:rPr lang="en-US" sz="2400" dirty="0"/>
              <a:t>Flows over structures</a:t>
            </a:r>
          </a:p>
          <a:p>
            <a:r>
              <a:rPr lang="en-US" sz="2400" dirty="0"/>
              <a:t>Lake Wind aeration.</a:t>
            </a:r>
          </a:p>
          <a:p>
            <a:pPr marL="0" indent="0">
              <a:buNone/>
            </a:pPr>
            <a:r>
              <a:rPr lang="en-US" sz="2400" dirty="0"/>
              <a:t>The model was developed specifically for managing hypoxia caused by overbank flows, but can be used in other instances.</a:t>
            </a:r>
          </a:p>
          <a:p>
            <a:pPr marL="0" indent="0">
              <a:buNone/>
            </a:pPr>
            <a:endParaRPr lang="en-US" dirty="0"/>
          </a:p>
          <a:p>
            <a:pPr marL="0" indent="0" algn="ctr">
              <a:buNone/>
            </a:pPr>
            <a:r>
              <a:rPr lang="en-US" sz="3600" dirty="0">
                <a:hlinkClick r:id="rId2"/>
              </a:rPr>
              <a:t>Download Blackwater Intervention Assessment Tool</a:t>
            </a:r>
            <a:endParaRPr lang="en-US" sz="3600" dirty="0"/>
          </a:p>
          <a:p>
            <a:pPr marL="0" indent="0">
              <a:buNone/>
            </a:pPr>
            <a:endParaRPr lang="en-US" dirty="0"/>
          </a:p>
        </p:txBody>
      </p:sp>
      <p:sp>
        <p:nvSpPr>
          <p:cNvPr id="4" name="TextBox 3">
            <a:extLst>
              <a:ext uri="{FF2B5EF4-FFF2-40B4-BE49-F238E27FC236}">
                <a16:creationId xmlns:a16="http://schemas.microsoft.com/office/drawing/2014/main" id="{D5B91E64-F33E-324B-87B6-CFAC6BA03D02}"/>
              </a:ext>
            </a:extLst>
          </p:cNvPr>
          <p:cNvSpPr txBox="1"/>
          <p:nvPr/>
        </p:nvSpPr>
        <p:spPr>
          <a:xfrm>
            <a:off x="5226499" y="6176963"/>
            <a:ext cx="1739002" cy="400110"/>
          </a:xfrm>
          <a:prstGeom prst="rect">
            <a:avLst/>
          </a:prstGeom>
          <a:noFill/>
        </p:spPr>
        <p:txBody>
          <a:bodyPr wrap="none" rtlCol="0">
            <a:spAutoFit/>
          </a:bodyPr>
          <a:lstStyle/>
          <a:p>
            <a:r>
              <a:rPr lang="en-US" sz="2000" b="1" dirty="0">
                <a:hlinkClick r:id="rId3" action="ppaction://hlinksldjump"/>
              </a:rPr>
              <a:t>Return to start</a:t>
            </a:r>
            <a:endParaRPr lang="en-US" sz="2000" b="1" dirty="0"/>
          </a:p>
        </p:txBody>
      </p:sp>
    </p:spTree>
    <p:extLst>
      <p:ext uri="{BB962C8B-B14F-4D97-AF65-F5344CB8AC3E}">
        <p14:creationId xmlns:p14="http://schemas.microsoft.com/office/powerpoint/2010/main" val="104574246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F865B-05DE-4F46-8618-37BFD31BDE62}"/>
              </a:ext>
            </a:extLst>
          </p:cNvPr>
          <p:cNvSpPr>
            <a:spLocks noGrp="1"/>
          </p:cNvSpPr>
          <p:nvPr>
            <p:ph type="title"/>
          </p:nvPr>
        </p:nvSpPr>
        <p:spPr/>
        <p:txBody>
          <a:bodyPr/>
          <a:lstStyle/>
          <a:p>
            <a:r>
              <a:rPr lang="en-US" b="1" dirty="0"/>
              <a:t>Predicting hypoxia following destratification</a:t>
            </a:r>
          </a:p>
        </p:txBody>
      </p:sp>
      <p:sp>
        <p:nvSpPr>
          <p:cNvPr id="3" name="Content Placeholder 2">
            <a:extLst>
              <a:ext uri="{FF2B5EF4-FFF2-40B4-BE49-F238E27FC236}">
                <a16:creationId xmlns:a16="http://schemas.microsoft.com/office/drawing/2014/main" id="{F32E5148-F288-044A-BB44-1B291A3F7EEB}"/>
              </a:ext>
            </a:extLst>
          </p:cNvPr>
          <p:cNvSpPr>
            <a:spLocks noGrp="1"/>
          </p:cNvSpPr>
          <p:nvPr>
            <p:ph idx="1"/>
          </p:nvPr>
        </p:nvSpPr>
        <p:spPr/>
        <p:txBody>
          <a:bodyPr/>
          <a:lstStyle/>
          <a:p>
            <a:pPr marL="0" indent="0">
              <a:buNone/>
            </a:pPr>
            <a:r>
              <a:rPr lang="en-US" sz="2400" dirty="0"/>
              <a:t>As part of the “Rivers Restart” project, a simple tool was developed to predict the dissolved oxygen throughout the water column following destratification based on dissolved oxygen concentrations measured throughout the water column.  The tool can process up to 20 measurements, but it is important that measurements are made throughout the water column, including immediately above the sediments.  The tool contains a number of simplifying assumptions, nevertheless, the approach has proved to be useful in a number of rivers in the Murray-Darling Basin</a:t>
            </a:r>
            <a:r>
              <a:rPr lang="en-US" dirty="0"/>
              <a:t>.</a:t>
            </a:r>
          </a:p>
          <a:p>
            <a:pPr marL="0" indent="0">
              <a:buNone/>
            </a:pPr>
            <a:endParaRPr lang="en-US" dirty="0"/>
          </a:p>
          <a:p>
            <a:pPr marL="0" indent="0" algn="ctr">
              <a:buNone/>
            </a:pPr>
            <a:r>
              <a:rPr lang="en-US" dirty="0">
                <a:hlinkClick r:id="rId2"/>
              </a:rPr>
              <a:t>Download the Predicting Hypoxia Following Destratification tool</a:t>
            </a:r>
            <a:endParaRPr lang="en-US" dirty="0"/>
          </a:p>
          <a:p>
            <a:pPr marL="0" indent="0">
              <a:buNone/>
            </a:pPr>
            <a:endParaRPr lang="en-US" dirty="0"/>
          </a:p>
        </p:txBody>
      </p:sp>
      <p:sp>
        <p:nvSpPr>
          <p:cNvPr id="4" name="TextBox 3">
            <a:extLst>
              <a:ext uri="{FF2B5EF4-FFF2-40B4-BE49-F238E27FC236}">
                <a16:creationId xmlns:a16="http://schemas.microsoft.com/office/drawing/2014/main" id="{CD8CE430-3179-0249-968A-A7642B17B95C}"/>
              </a:ext>
            </a:extLst>
          </p:cNvPr>
          <p:cNvSpPr txBox="1"/>
          <p:nvPr/>
        </p:nvSpPr>
        <p:spPr>
          <a:xfrm>
            <a:off x="5226499" y="6176963"/>
            <a:ext cx="1739002" cy="400110"/>
          </a:xfrm>
          <a:prstGeom prst="rect">
            <a:avLst/>
          </a:prstGeom>
          <a:noFill/>
        </p:spPr>
        <p:txBody>
          <a:bodyPr wrap="none" rtlCol="0">
            <a:spAutoFit/>
          </a:bodyPr>
          <a:lstStyle/>
          <a:p>
            <a:r>
              <a:rPr lang="en-US" sz="2000" b="1" dirty="0">
                <a:hlinkClick r:id="rId3" action="ppaction://hlinksldjump"/>
              </a:rPr>
              <a:t>Return to start</a:t>
            </a:r>
            <a:endParaRPr lang="en-US" sz="2000" b="1" dirty="0"/>
          </a:p>
        </p:txBody>
      </p:sp>
    </p:spTree>
    <p:extLst>
      <p:ext uri="{BB962C8B-B14F-4D97-AF65-F5344CB8AC3E}">
        <p14:creationId xmlns:p14="http://schemas.microsoft.com/office/powerpoint/2010/main" val="118576958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3A2CE9-8816-434F-ABB8-EFCDB8DB1256}"/>
              </a:ext>
            </a:extLst>
          </p:cNvPr>
          <p:cNvSpPr>
            <a:spLocks noGrp="1"/>
          </p:cNvSpPr>
          <p:nvPr>
            <p:ph type="title"/>
          </p:nvPr>
        </p:nvSpPr>
        <p:spPr/>
        <p:txBody>
          <a:bodyPr/>
          <a:lstStyle/>
          <a:p>
            <a:r>
              <a:rPr lang="en-US" b="1" dirty="0"/>
              <a:t>Tributary Contribution to DO Tool</a:t>
            </a:r>
          </a:p>
        </p:txBody>
      </p:sp>
      <p:sp>
        <p:nvSpPr>
          <p:cNvPr id="3" name="Content Placeholder 2">
            <a:extLst>
              <a:ext uri="{FF2B5EF4-FFF2-40B4-BE49-F238E27FC236}">
                <a16:creationId xmlns:a16="http://schemas.microsoft.com/office/drawing/2014/main" id="{4F8F3DD8-A3E3-A945-AA77-CD31F969F7AF}"/>
              </a:ext>
            </a:extLst>
          </p:cNvPr>
          <p:cNvSpPr>
            <a:spLocks noGrp="1"/>
          </p:cNvSpPr>
          <p:nvPr>
            <p:ph idx="1"/>
          </p:nvPr>
        </p:nvSpPr>
        <p:spPr/>
        <p:txBody>
          <a:bodyPr/>
          <a:lstStyle/>
          <a:p>
            <a:pPr marL="0" indent="0">
              <a:buNone/>
            </a:pPr>
            <a:r>
              <a:rPr lang="en-US" dirty="0"/>
              <a:t>This is a simplified version of the Blackwater Risk Assessment Tool developed specifically for the “River Restart” Project.  It is applicable for short tributaries with a water travel-time from headwaters to the junction of the main channel of about 1 day.  Note the The tool is a currently a beta version and has not been validated in the field.</a:t>
            </a:r>
          </a:p>
          <a:p>
            <a:pPr marL="0" indent="0">
              <a:buNone/>
            </a:pPr>
            <a:endParaRPr lang="en-US" dirty="0"/>
          </a:p>
          <a:p>
            <a:pPr marL="0" indent="0" algn="ctr">
              <a:buNone/>
            </a:pPr>
            <a:r>
              <a:rPr lang="en-US" sz="3200" b="1" dirty="0">
                <a:hlinkClick r:id="rId2"/>
              </a:rPr>
              <a:t>Download the Tributary Contribution to DO tool</a:t>
            </a:r>
            <a:endParaRPr lang="en-US" sz="3200" b="1" dirty="0"/>
          </a:p>
        </p:txBody>
      </p:sp>
      <p:sp>
        <p:nvSpPr>
          <p:cNvPr id="4" name="TextBox 3">
            <a:extLst>
              <a:ext uri="{FF2B5EF4-FFF2-40B4-BE49-F238E27FC236}">
                <a16:creationId xmlns:a16="http://schemas.microsoft.com/office/drawing/2014/main" id="{35E89BD0-E166-0E44-8CFF-FA029D95F03D}"/>
              </a:ext>
            </a:extLst>
          </p:cNvPr>
          <p:cNvSpPr txBox="1"/>
          <p:nvPr/>
        </p:nvSpPr>
        <p:spPr>
          <a:xfrm>
            <a:off x="5226499" y="6176963"/>
            <a:ext cx="1739002" cy="400110"/>
          </a:xfrm>
          <a:prstGeom prst="rect">
            <a:avLst/>
          </a:prstGeom>
          <a:noFill/>
        </p:spPr>
        <p:txBody>
          <a:bodyPr wrap="none" rtlCol="0">
            <a:spAutoFit/>
          </a:bodyPr>
          <a:lstStyle/>
          <a:p>
            <a:r>
              <a:rPr lang="en-US" sz="2000" b="1" dirty="0">
                <a:hlinkClick r:id="rId3" action="ppaction://hlinksldjump"/>
              </a:rPr>
              <a:t>Return to start</a:t>
            </a:r>
            <a:endParaRPr lang="en-US" sz="2000" b="1" dirty="0"/>
          </a:p>
        </p:txBody>
      </p:sp>
    </p:spTree>
    <p:extLst>
      <p:ext uri="{BB962C8B-B14F-4D97-AF65-F5344CB8AC3E}">
        <p14:creationId xmlns:p14="http://schemas.microsoft.com/office/powerpoint/2010/main" val="44831896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0291933-0B87-4A46-8E80-5E646155B2AA}"/>
              </a:ext>
            </a:extLst>
          </p:cNvPr>
          <p:cNvSpPr txBox="1"/>
          <p:nvPr/>
        </p:nvSpPr>
        <p:spPr>
          <a:xfrm>
            <a:off x="4586400" y="5666400"/>
            <a:ext cx="2986715" cy="646331"/>
          </a:xfrm>
          <a:prstGeom prst="rect">
            <a:avLst/>
          </a:prstGeom>
          <a:noFill/>
        </p:spPr>
        <p:txBody>
          <a:bodyPr wrap="none" rtlCol="0">
            <a:spAutoFit/>
          </a:bodyPr>
          <a:lstStyle/>
          <a:p>
            <a:r>
              <a:rPr lang="en-US" sz="3600" b="1" dirty="0">
                <a:hlinkClick r:id="" action="ppaction://hlinkshowjump?jump=firstslide"/>
              </a:rPr>
              <a:t>Return to start</a:t>
            </a:r>
            <a:endParaRPr lang="en-US" sz="3600" b="1" dirty="0"/>
          </a:p>
        </p:txBody>
      </p:sp>
      <p:sp>
        <p:nvSpPr>
          <p:cNvPr id="10" name="TextBox 9">
            <a:extLst>
              <a:ext uri="{FF2B5EF4-FFF2-40B4-BE49-F238E27FC236}">
                <a16:creationId xmlns:a16="http://schemas.microsoft.com/office/drawing/2014/main" id="{EEB2448F-CB5A-5E40-8CF0-80877A77CD49}"/>
              </a:ext>
            </a:extLst>
          </p:cNvPr>
          <p:cNvSpPr txBox="1"/>
          <p:nvPr/>
        </p:nvSpPr>
        <p:spPr>
          <a:xfrm>
            <a:off x="2700763" y="1328738"/>
            <a:ext cx="6757988" cy="2062103"/>
          </a:xfrm>
          <a:prstGeom prst="rect">
            <a:avLst/>
          </a:prstGeom>
          <a:noFill/>
        </p:spPr>
        <p:txBody>
          <a:bodyPr wrap="square" rtlCol="0">
            <a:spAutoFit/>
          </a:bodyPr>
          <a:lstStyle/>
          <a:p>
            <a:r>
              <a:rPr lang="en-US" sz="3200" dirty="0"/>
              <a:t>Manage any identified risk.  For further details on interventions see Baldwin (2021)  a copy of which is available Here</a:t>
            </a:r>
          </a:p>
        </p:txBody>
      </p:sp>
    </p:spTree>
    <p:extLst>
      <p:ext uri="{BB962C8B-B14F-4D97-AF65-F5344CB8AC3E}">
        <p14:creationId xmlns:p14="http://schemas.microsoft.com/office/powerpoint/2010/main" val="176641924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875C6-C8E9-0641-B334-26144012734E}"/>
              </a:ext>
            </a:extLst>
          </p:cNvPr>
          <p:cNvSpPr>
            <a:spLocks noGrp="1"/>
          </p:cNvSpPr>
          <p:nvPr>
            <p:ph type="title"/>
          </p:nvPr>
        </p:nvSpPr>
        <p:spPr/>
        <p:txBody>
          <a:bodyPr/>
          <a:lstStyle/>
          <a:p>
            <a:pPr algn="ctr"/>
            <a:r>
              <a:rPr lang="en-US" b="1" dirty="0"/>
              <a:t>Creating </a:t>
            </a:r>
            <a:r>
              <a:rPr lang="en-US" b="1"/>
              <a:t>local aerated refuges</a:t>
            </a:r>
            <a:endParaRPr lang="en-US" b="1" dirty="0"/>
          </a:p>
        </p:txBody>
      </p:sp>
      <p:sp>
        <p:nvSpPr>
          <p:cNvPr id="3" name="Content Placeholder 2">
            <a:extLst>
              <a:ext uri="{FF2B5EF4-FFF2-40B4-BE49-F238E27FC236}">
                <a16:creationId xmlns:a16="http://schemas.microsoft.com/office/drawing/2014/main" id="{E0894AD7-87EF-AF44-B14E-7985B6213846}"/>
              </a:ext>
            </a:extLst>
          </p:cNvPr>
          <p:cNvSpPr>
            <a:spLocks noGrp="1"/>
          </p:cNvSpPr>
          <p:nvPr>
            <p:ph idx="1"/>
          </p:nvPr>
        </p:nvSpPr>
        <p:spPr/>
        <p:txBody>
          <a:bodyPr>
            <a:normAutofit fontScale="92500"/>
          </a:bodyPr>
          <a:lstStyle/>
          <a:p>
            <a:pPr marL="0" indent="0">
              <a:buNone/>
            </a:pPr>
            <a:r>
              <a:rPr lang="en-US" dirty="0"/>
              <a:t>Local refuges can be created using aerators. Venturi aerators are more effective than bubble plume or paddle-type aerators in shallow river environments (weir pools, residual pools or slow-flowing reaches of rivers).  Even then, they are only effective in maintaining an oxic zone from 10’s – 100’s metres from the aerator.  They can be difficult to deploy at short notice, and will require an energy source (typically a diesel aerator).  </a:t>
            </a:r>
          </a:p>
          <a:p>
            <a:pPr marL="0" indent="0">
              <a:buNone/>
            </a:pPr>
            <a:r>
              <a:rPr lang="en-US" dirty="0"/>
              <a:t>If threatened or endangered species are present, or species with unique genetic make-up, </a:t>
            </a:r>
            <a:r>
              <a:rPr lang="en-US" b="1" dirty="0"/>
              <a:t>translocation</a:t>
            </a:r>
            <a:r>
              <a:rPr lang="en-US" dirty="0"/>
              <a:t> to a safe environment should be considered.</a:t>
            </a:r>
          </a:p>
          <a:p>
            <a:pPr marL="0" indent="0">
              <a:buNone/>
            </a:pPr>
            <a:r>
              <a:rPr lang="en-US" dirty="0"/>
              <a:t>A </a:t>
            </a:r>
            <a:r>
              <a:rPr lang="en-US" b="1" dirty="0"/>
              <a:t>communication plan </a:t>
            </a:r>
            <a:r>
              <a:rPr lang="en-US" dirty="0"/>
              <a:t>should be prepared in advance highlighting the heightened risk of a fish kill occurring in the zone.</a:t>
            </a:r>
          </a:p>
        </p:txBody>
      </p:sp>
      <p:sp>
        <p:nvSpPr>
          <p:cNvPr id="4" name="TextBox 3">
            <a:extLst>
              <a:ext uri="{FF2B5EF4-FFF2-40B4-BE49-F238E27FC236}">
                <a16:creationId xmlns:a16="http://schemas.microsoft.com/office/drawing/2014/main" id="{FAE64202-70B3-5A42-812D-14A387835856}"/>
              </a:ext>
            </a:extLst>
          </p:cNvPr>
          <p:cNvSpPr txBox="1"/>
          <p:nvPr/>
        </p:nvSpPr>
        <p:spPr>
          <a:xfrm>
            <a:off x="5328065" y="6176963"/>
            <a:ext cx="1535870" cy="523220"/>
          </a:xfrm>
          <a:prstGeom prst="rect">
            <a:avLst/>
          </a:prstGeom>
          <a:noFill/>
        </p:spPr>
        <p:txBody>
          <a:bodyPr wrap="none" rtlCol="0">
            <a:spAutoFit/>
          </a:bodyPr>
          <a:lstStyle/>
          <a:p>
            <a:r>
              <a:rPr lang="en-US" sz="2800" b="1" dirty="0">
                <a:hlinkClick r:id="rId2" action="ppaction://hlinksldjump"/>
              </a:rPr>
              <a:t>Continue</a:t>
            </a:r>
            <a:endParaRPr lang="en-US" sz="2800" b="1" dirty="0"/>
          </a:p>
        </p:txBody>
      </p:sp>
    </p:spTree>
    <p:extLst>
      <p:ext uri="{BB962C8B-B14F-4D97-AF65-F5344CB8AC3E}">
        <p14:creationId xmlns:p14="http://schemas.microsoft.com/office/powerpoint/2010/main" val="326956699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CFB11D-258B-7F40-AA59-D10368830840}"/>
              </a:ext>
            </a:extLst>
          </p:cNvPr>
          <p:cNvSpPr>
            <a:spLocks noGrp="1"/>
          </p:cNvSpPr>
          <p:nvPr>
            <p:ph type="title"/>
          </p:nvPr>
        </p:nvSpPr>
        <p:spPr/>
        <p:txBody>
          <a:bodyPr/>
          <a:lstStyle/>
          <a:p>
            <a:pPr algn="ctr"/>
            <a:r>
              <a:rPr lang="en-US" b="1" dirty="0"/>
              <a:t>Is the flow occurring somewhere between mid-autumn and mid-spring</a:t>
            </a:r>
          </a:p>
        </p:txBody>
      </p:sp>
      <p:sp>
        <p:nvSpPr>
          <p:cNvPr id="4" name="TextBox 3">
            <a:extLst>
              <a:ext uri="{FF2B5EF4-FFF2-40B4-BE49-F238E27FC236}">
                <a16:creationId xmlns:a16="http://schemas.microsoft.com/office/drawing/2014/main" id="{30FD4101-8927-BB41-B1E4-0DA0AA541537}"/>
              </a:ext>
            </a:extLst>
          </p:cNvPr>
          <p:cNvSpPr txBox="1"/>
          <p:nvPr/>
        </p:nvSpPr>
        <p:spPr>
          <a:xfrm>
            <a:off x="3600000" y="3024000"/>
            <a:ext cx="786306" cy="646331"/>
          </a:xfrm>
          <a:prstGeom prst="rect">
            <a:avLst/>
          </a:prstGeom>
          <a:noFill/>
        </p:spPr>
        <p:txBody>
          <a:bodyPr wrap="none" rtlCol="0">
            <a:spAutoFit/>
          </a:bodyPr>
          <a:lstStyle/>
          <a:p>
            <a:r>
              <a:rPr lang="en-US" sz="3600" dirty="0">
                <a:hlinkClick r:id="rId2" action="ppaction://hlinksldjump"/>
              </a:rPr>
              <a:t>Yes</a:t>
            </a:r>
            <a:endParaRPr lang="en-US" sz="3600" dirty="0"/>
          </a:p>
        </p:txBody>
      </p:sp>
      <p:sp>
        <p:nvSpPr>
          <p:cNvPr id="5" name="TextBox 4">
            <a:extLst>
              <a:ext uri="{FF2B5EF4-FFF2-40B4-BE49-F238E27FC236}">
                <a16:creationId xmlns:a16="http://schemas.microsoft.com/office/drawing/2014/main" id="{F7F4D6E2-AB2C-C944-90C9-E907527E08EA}"/>
              </a:ext>
            </a:extLst>
          </p:cNvPr>
          <p:cNvSpPr txBox="1"/>
          <p:nvPr/>
        </p:nvSpPr>
        <p:spPr>
          <a:xfrm>
            <a:off x="7830000" y="3024000"/>
            <a:ext cx="726481" cy="646331"/>
          </a:xfrm>
          <a:prstGeom prst="rect">
            <a:avLst/>
          </a:prstGeom>
          <a:noFill/>
        </p:spPr>
        <p:txBody>
          <a:bodyPr wrap="none" rtlCol="0">
            <a:spAutoFit/>
          </a:bodyPr>
          <a:lstStyle/>
          <a:p>
            <a:r>
              <a:rPr lang="en-US" sz="3600" dirty="0">
                <a:hlinkClick r:id="rId3" action="ppaction://hlinksldjump"/>
              </a:rPr>
              <a:t>No</a:t>
            </a:r>
            <a:endParaRPr lang="en-US" sz="3600" dirty="0"/>
          </a:p>
        </p:txBody>
      </p:sp>
    </p:spTree>
    <p:extLst>
      <p:ext uri="{BB962C8B-B14F-4D97-AF65-F5344CB8AC3E}">
        <p14:creationId xmlns:p14="http://schemas.microsoft.com/office/powerpoint/2010/main" val="26033133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973852-F803-1A4A-AE46-B104D05197F8}"/>
              </a:ext>
            </a:extLst>
          </p:cNvPr>
          <p:cNvSpPr>
            <a:spLocks noGrp="1"/>
          </p:cNvSpPr>
          <p:nvPr>
            <p:ph type="title"/>
          </p:nvPr>
        </p:nvSpPr>
        <p:spPr/>
        <p:txBody>
          <a:bodyPr/>
          <a:lstStyle/>
          <a:p>
            <a:pPr algn="ctr"/>
            <a:r>
              <a:rPr lang="en-US" b="1" dirty="0"/>
              <a:t>Is water expected to go out onto the floodplain?</a:t>
            </a:r>
          </a:p>
        </p:txBody>
      </p:sp>
      <p:sp>
        <p:nvSpPr>
          <p:cNvPr id="3" name="TextBox 2">
            <a:extLst>
              <a:ext uri="{FF2B5EF4-FFF2-40B4-BE49-F238E27FC236}">
                <a16:creationId xmlns:a16="http://schemas.microsoft.com/office/drawing/2014/main" id="{4D3513D2-20C8-6F49-9124-210EA0D58034}"/>
              </a:ext>
            </a:extLst>
          </p:cNvPr>
          <p:cNvSpPr txBox="1"/>
          <p:nvPr/>
        </p:nvSpPr>
        <p:spPr>
          <a:xfrm>
            <a:off x="3600000" y="3023986"/>
            <a:ext cx="804900" cy="646331"/>
          </a:xfrm>
          <a:prstGeom prst="rect">
            <a:avLst/>
          </a:prstGeom>
          <a:noFill/>
        </p:spPr>
        <p:txBody>
          <a:bodyPr wrap="none" rtlCol="0">
            <a:spAutoFit/>
          </a:bodyPr>
          <a:lstStyle/>
          <a:p>
            <a:r>
              <a:rPr lang="en-US" sz="3600" b="1" dirty="0">
                <a:solidFill>
                  <a:srgbClr val="00B050"/>
                </a:solidFill>
                <a:hlinkClick r:id="rId2" action="ppaction://hlinksldjump"/>
              </a:rPr>
              <a:t>Yes</a:t>
            </a:r>
            <a:endParaRPr lang="en-US" sz="3600" b="1" dirty="0">
              <a:solidFill>
                <a:srgbClr val="00B050"/>
              </a:solidFill>
            </a:endParaRPr>
          </a:p>
        </p:txBody>
      </p:sp>
      <p:sp>
        <p:nvSpPr>
          <p:cNvPr id="4" name="TextBox 3">
            <a:extLst>
              <a:ext uri="{FF2B5EF4-FFF2-40B4-BE49-F238E27FC236}">
                <a16:creationId xmlns:a16="http://schemas.microsoft.com/office/drawing/2014/main" id="{5F958EA5-264D-5043-9E0F-9FC1CDB13637}"/>
              </a:ext>
            </a:extLst>
          </p:cNvPr>
          <p:cNvSpPr txBox="1"/>
          <p:nvPr/>
        </p:nvSpPr>
        <p:spPr>
          <a:xfrm>
            <a:off x="7830000" y="3023986"/>
            <a:ext cx="737702" cy="646331"/>
          </a:xfrm>
          <a:prstGeom prst="rect">
            <a:avLst/>
          </a:prstGeom>
          <a:noFill/>
        </p:spPr>
        <p:txBody>
          <a:bodyPr wrap="none" rtlCol="0">
            <a:spAutoFit/>
          </a:bodyPr>
          <a:lstStyle/>
          <a:p>
            <a:r>
              <a:rPr lang="en-US" sz="3600" b="1" dirty="0">
                <a:hlinkClick r:id="rId3" action="ppaction://hlinksldjump"/>
              </a:rPr>
              <a:t>No</a:t>
            </a:r>
            <a:endParaRPr lang="en-US" sz="3600" b="1" dirty="0"/>
          </a:p>
        </p:txBody>
      </p:sp>
      <p:cxnSp>
        <p:nvCxnSpPr>
          <p:cNvPr id="5" name="Straight Arrow Connector 4">
            <a:extLst>
              <a:ext uri="{FF2B5EF4-FFF2-40B4-BE49-F238E27FC236}">
                <a16:creationId xmlns:a16="http://schemas.microsoft.com/office/drawing/2014/main" id="{28EDACC4-DCB9-1848-8208-5CF930EE0E1B}"/>
              </a:ext>
            </a:extLst>
          </p:cNvPr>
          <p:cNvCxnSpPr>
            <a:cxnSpLocks/>
          </p:cNvCxnSpPr>
          <p:nvPr/>
        </p:nvCxnSpPr>
        <p:spPr>
          <a:xfrm flipV="1">
            <a:off x="1081117" y="2220821"/>
            <a:ext cx="0" cy="22526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1731D427-3CE2-9940-AAC8-3EF48808A1DB}"/>
              </a:ext>
            </a:extLst>
          </p:cNvPr>
          <p:cNvCxnSpPr>
            <a:cxnSpLocks/>
            <a:endCxn id="7" idx="0"/>
          </p:cNvCxnSpPr>
          <p:nvPr/>
        </p:nvCxnSpPr>
        <p:spPr>
          <a:xfrm flipV="1">
            <a:off x="1083259" y="2220823"/>
            <a:ext cx="0" cy="22526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15EC8FA3-801C-6F40-8718-FF0472B96EC7}"/>
              </a:ext>
            </a:extLst>
          </p:cNvPr>
          <p:cNvGrpSpPr/>
          <p:nvPr/>
        </p:nvGrpSpPr>
        <p:grpSpPr>
          <a:xfrm>
            <a:off x="454609" y="2220823"/>
            <a:ext cx="1257300" cy="2252662"/>
            <a:chOff x="452467" y="2220821"/>
            <a:chExt cx="1257300" cy="2252662"/>
          </a:xfrm>
        </p:grpSpPr>
        <p:sp>
          <p:nvSpPr>
            <p:cNvPr id="7" name="Rectangle 6">
              <a:extLst>
                <a:ext uri="{FF2B5EF4-FFF2-40B4-BE49-F238E27FC236}">
                  <a16:creationId xmlns:a16="http://schemas.microsoft.com/office/drawing/2014/main" id="{53899E99-F65E-B944-89D8-4DD94FEA6570}"/>
                </a:ext>
              </a:extLst>
            </p:cNvPr>
            <p:cNvSpPr/>
            <p:nvPr/>
          </p:nvSpPr>
          <p:spPr>
            <a:xfrm>
              <a:off x="452467" y="2220821"/>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ounded Rectangle 8">
              <a:extLst>
                <a:ext uri="{FF2B5EF4-FFF2-40B4-BE49-F238E27FC236}">
                  <a16:creationId xmlns:a16="http://schemas.microsoft.com/office/drawing/2014/main" id="{F11A6D0F-33AB-DA4B-8C29-3241AB664027}"/>
                </a:ext>
              </a:extLst>
            </p:cNvPr>
            <p:cNvSpPr/>
            <p:nvPr/>
          </p:nvSpPr>
          <p:spPr>
            <a:xfrm>
              <a:off x="572605" y="3145591"/>
              <a:ext cx="373626" cy="403122"/>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 name="Straight Arrow Connector 11">
              <a:extLst>
                <a:ext uri="{FF2B5EF4-FFF2-40B4-BE49-F238E27FC236}">
                  <a16:creationId xmlns:a16="http://schemas.microsoft.com/office/drawing/2014/main" id="{831C7C64-AF83-C642-BD85-8E0C93D7F391}"/>
                </a:ext>
              </a:extLst>
            </p:cNvPr>
            <p:cNvCxnSpPr>
              <a:endCxn id="9" idx="2"/>
            </p:cNvCxnSpPr>
            <p:nvPr/>
          </p:nvCxnSpPr>
          <p:spPr>
            <a:xfrm flipH="1" flipV="1">
              <a:off x="759418" y="3548713"/>
              <a:ext cx="321699" cy="374357"/>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18664819-FD3F-EE42-8597-5945FF6B71C0}"/>
                </a:ext>
              </a:extLst>
            </p:cNvPr>
            <p:cNvCxnSpPr>
              <a:stCxn id="9" idx="0"/>
            </p:cNvCxnSpPr>
            <p:nvPr/>
          </p:nvCxnSpPr>
          <p:spPr>
            <a:xfrm flipV="1">
              <a:off x="759418" y="2781300"/>
              <a:ext cx="321699" cy="364291"/>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13" name="Rectangle 12">
            <a:extLst>
              <a:ext uri="{FF2B5EF4-FFF2-40B4-BE49-F238E27FC236}">
                <a16:creationId xmlns:a16="http://schemas.microsoft.com/office/drawing/2014/main" id="{EAC2AEAF-0AB2-BF4A-AC52-D9E6A7D52D52}"/>
              </a:ext>
            </a:extLst>
          </p:cNvPr>
          <p:cNvSpPr/>
          <p:nvPr/>
        </p:nvSpPr>
        <p:spPr>
          <a:xfrm>
            <a:off x="5226499" y="6203633"/>
            <a:ext cx="1739002" cy="400110"/>
          </a:xfrm>
          <a:prstGeom prst="rect">
            <a:avLst/>
          </a:prstGeom>
        </p:spPr>
        <p:txBody>
          <a:bodyPr wrap="none">
            <a:spAutoFit/>
          </a:bodyPr>
          <a:lstStyle/>
          <a:p>
            <a:r>
              <a:rPr lang="en-US" sz="2000" b="1" dirty="0">
                <a:hlinkClick r:id="rId4" action="ppaction://hlinksldjump"/>
              </a:rPr>
              <a:t>Return to start</a:t>
            </a:r>
            <a:endParaRPr lang="en-US" sz="2000" b="1" dirty="0"/>
          </a:p>
        </p:txBody>
      </p:sp>
    </p:spTree>
    <p:extLst>
      <p:ext uri="{BB962C8B-B14F-4D97-AF65-F5344CB8AC3E}">
        <p14:creationId xmlns:p14="http://schemas.microsoft.com/office/powerpoint/2010/main" val="198502068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D746D01-0080-FD41-89BE-23BCD5674436}"/>
              </a:ext>
            </a:extLst>
          </p:cNvPr>
          <p:cNvSpPr>
            <a:spLocks noGrp="1"/>
          </p:cNvSpPr>
          <p:nvPr>
            <p:ph type="title"/>
          </p:nvPr>
        </p:nvSpPr>
        <p:spPr>
          <a:xfrm>
            <a:off x="961292" y="681649"/>
            <a:ext cx="10515600" cy="1325563"/>
          </a:xfrm>
        </p:spPr>
        <p:txBody>
          <a:bodyPr>
            <a:normAutofit fontScale="90000"/>
          </a:bodyPr>
          <a:lstStyle/>
          <a:p>
            <a:pPr algn="ctr"/>
            <a:r>
              <a:rPr lang="en-US" b="1" dirty="0"/>
              <a:t>Are there salt intrusions or saline pools (with water column salinities greater than about  2500 EC) in the water course?</a:t>
            </a:r>
          </a:p>
        </p:txBody>
      </p:sp>
      <p:sp>
        <p:nvSpPr>
          <p:cNvPr id="5" name="TextBox 4">
            <a:extLst>
              <a:ext uri="{FF2B5EF4-FFF2-40B4-BE49-F238E27FC236}">
                <a16:creationId xmlns:a16="http://schemas.microsoft.com/office/drawing/2014/main" id="{6CC9D013-5738-7F48-9BCA-5EFF9CAF13FA}"/>
              </a:ext>
            </a:extLst>
          </p:cNvPr>
          <p:cNvSpPr txBox="1"/>
          <p:nvPr/>
        </p:nvSpPr>
        <p:spPr>
          <a:xfrm>
            <a:off x="3600000" y="3038400"/>
            <a:ext cx="786306" cy="646331"/>
          </a:xfrm>
          <a:prstGeom prst="rect">
            <a:avLst/>
          </a:prstGeom>
          <a:noFill/>
        </p:spPr>
        <p:txBody>
          <a:bodyPr wrap="none" rtlCol="0">
            <a:spAutoFit/>
          </a:bodyPr>
          <a:lstStyle/>
          <a:p>
            <a:r>
              <a:rPr lang="en-US" sz="3600" dirty="0">
                <a:hlinkClick r:id="rId2" action="ppaction://hlinksldjump"/>
              </a:rPr>
              <a:t>Yes</a:t>
            </a:r>
            <a:endParaRPr lang="en-US" sz="3600" dirty="0"/>
          </a:p>
        </p:txBody>
      </p:sp>
      <p:sp>
        <p:nvSpPr>
          <p:cNvPr id="6" name="TextBox 5">
            <a:extLst>
              <a:ext uri="{FF2B5EF4-FFF2-40B4-BE49-F238E27FC236}">
                <a16:creationId xmlns:a16="http://schemas.microsoft.com/office/drawing/2014/main" id="{0091D8B4-D99E-8249-A7DB-B6C05204B8B2}"/>
              </a:ext>
            </a:extLst>
          </p:cNvPr>
          <p:cNvSpPr txBox="1"/>
          <p:nvPr/>
        </p:nvSpPr>
        <p:spPr>
          <a:xfrm>
            <a:off x="7830000" y="3024000"/>
            <a:ext cx="726481" cy="646331"/>
          </a:xfrm>
          <a:prstGeom prst="rect">
            <a:avLst/>
          </a:prstGeom>
          <a:noFill/>
        </p:spPr>
        <p:txBody>
          <a:bodyPr wrap="none" rtlCol="0">
            <a:spAutoFit/>
          </a:bodyPr>
          <a:lstStyle/>
          <a:p>
            <a:r>
              <a:rPr lang="en-US" sz="3600" dirty="0">
                <a:hlinkClick r:id="rId3" action="ppaction://hlinksldjump"/>
              </a:rPr>
              <a:t>No</a:t>
            </a:r>
            <a:endParaRPr lang="en-US" sz="3600" dirty="0"/>
          </a:p>
        </p:txBody>
      </p:sp>
    </p:spTree>
    <p:extLst>
      <p:ext uri="{BB962C8B-B14F-4D97-AF65-F5344CB8AC3E}">
        <p14:creationId xmlns:p14="http://schemas.microsoft.com/office/powerpoint/2010/main" val="291678727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3BE34-3AE3-E14A-802E-511316A6324B}"/>
              </a:ext>
            </a:extLst>
          </p:cNvPr>
          <p:cNvSpPr>
            <a:spLocks noGrp="1"/>
          </p:cNvSpPr>
          <p:nvPr>
            <p:ph type="title"/>
          </p:nvPr>
        </p:nvSpPr>
        <p:spPr/>
        <p:txBody>
          <a:bodyPr/>
          <a:lstStyle/>
          <a:p>
            <a:pPr algn="ctr"/>
            <a:r>
              <a:rPr lang="en-US" b="1" dirty="0"/>
              <a:t>Risk of acid sulfate soils</a:t>
            </a:r>
          </a:p>
        </p:txBody>
      </p:sp>
      <p:sp>
        <p:nvSpPr>
          <p:cNvPr id="3" name="Content Placeholder 2">
            <a:extLst>
              <a:ext uri="{FF2B5EF4-FFF2-40B4-BE49-F238E27FC236}">
                <a16:creationId xmlns:a16="http://schemas.microsoft.com/office/drawing/2014/main" id="{67DAACC6-42C7-4C49-B54B-EAD44B5087F3}"/>
              </a:ext>
            </a:extLst>
          </p:cNvPr>
          <p:cNvSpPr>
            <a:spLocks noGrp="1"/>
          </p:cNvSpPr>
          <p:nvPr>
            <p:ph idx="1"/>
          </p:nvPr>
        </p:nvSpPr>
        <p:spPr/>
        <p:txBody>
          <a:bodyPr/>
          <a:lstStyle/>
          <a:p>
            <a:pPr marL="0" indent="0">
              <a:buNone/>
            </a:pPr>
            <a:r>
              <a:rPr lang="en-US" dirty="0"/>
              <a:t>There is a risk that there are acid sulfate soils in the water course.  If they are disturbed they can strip oxygen out of the water column (as well as substantially lowering the pH and release heavy metals – for more information on acid sulfate soils in inland waterways </a:t>
            </a:r>
            <a:r>
              <a:rPr lang="en-US" dirty="0">
                <a:hlinkClick r:id="rId2"/>
              </a:rPr>
              <a:t>click here</a:t>
            </a:r>
            <a:r>
              <a:rPr lang="en-US" dirty="0"/>
              <a:t>).  </a:t>
            </a:r>
          </a:p>
          <a:p>
            <a:pPr marL="0" indent="0">
              <a:buNone/>
            </a:pPr>
            <a:r>
              <a:rPr lang="en-US" dirty="0"/>
              <a:t>It is recommended that </a:t>
            </a:r>
            <a:r>
              <a:rPr lang="en-US" dirty="0">
                <a:hlinkClick r:id="rId3"/>
              </a:rPr>
              <a:t>an assessment for the presence of acid soils in the channel </a:t>
            </a:r>
            <a:r>
              <a:rPr lang="en-US" dirty="0"/>
              <a:t>be undertaken.</a:t>
            </a:r>
          </a:p>
        </p:txBody>
      </p:sp>
      <p:sp>
        <p:nvSpPr>
          <p:cNvPr id="4" name="TextBox 3">
            <a:extLst>
              <a:ext uri="{FF2B5EF4-FFF2-40B4-BE49-F238E27FC236}">
                <a16:creationId xmlns:a16="http://schemas.microsoft.com/office/drawing/2014/main" id="{9F8E4E72-E57B-F14E-AAA4-9C8387A704EB}"/>
              </a:ext>
            </a:extLst>
          </p:cNvPr>
          <p:cNvSpPr txBox="1"/>
          <p:nvPr/>
        </p:nvSpPr>
        <p:spPr>
          <a:xfrm>
            <a:off x="4586400" y="5666400"/>
            <a:ext cx="2986715" cy="646331"/>
          </a:xfrm>
          <a:prstGeom prst="rect">
            <a:avLst/>
          </a:prstGeom>
          <a:noFill/>
        </p:spPr>
        <p:txBody>
          <a:bodyPr wrap="none" rtlCol="0">
            <a:spAutoFit/>
          </a:bodyPr>
          <a:lstStyle/>
          <a:p>
            <a:r>
              <a:rPr lang="en-US" sz="3600" b="1" dirty="0">
                <a:hlinkClick r:id="" action="ppaction://hlinkshowjump?jump=firstslide"/>
              </a:rPr>
              <a:t>Return to start</a:t>
            </a:r>
            <a:endParaRPr lang="en-US" sz="3600" b="1" dirty="0"/>
          </a:p>
        </p:txBody>
      </p:sp>
    </p:spTree>
    <p:extLst>
      <p:ext uri="{BB962C8B-B14F-4D97-AF65-F5344CB8AC3E}">
        <p14:creationId xmlns:p14="http://schemas.microsoft.com/office/powerpoint/2010/main" val="365471439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DA2AF7-0432-6B41-8093-1EE85D9BFFDA}"/>
              </a:ext>
            </a:extLst>
          </p:cNvPr>
          <p:cNvSpPr>
            <a:spLocks noGrp="1"/>
          </p:cNvSpPr>
          <p:nvPr>
            <p:ph type="title"/>
          </p:nvPr>
        </p:nvSpPr>
        <p:spPr>
          <a:xfrm>
            <a:off x="739775" y="363600"/>
            <a:ext cx="10515600" cy="2778125"/>
          </a:xfrm>
        </p:spPr>
        <p:txBody>
          <a:bodyPr>
            <a:normAutofit/>
          </a:bodyPr>
          <a:lstStyle/>
          <a:p>
            <a:pPr algn="ctr"/>
            <a:r>
              <a:rPr lang="en-US" b="1" dirty="0"/>
              <a:t>Can you measure the oxygen profile throughout the water column in the pool (at a number of locations </a:t>
            </a:r>
            <a:r>
              <a:rPr lang="en-US" b="1"/>
              <a:t>if it is </a:t>
            </a:r>
            <a:r>
              <a:rPr lang="en-US" b="1" dirty="0"/>
              <a:t>a weir pool).</a:t>
            </a:r>
          </a:p>
        </p:txBody>
      </p:sp>
      <p:sp>
        <p:nvSpPr>
          <p:cNvPr id="4" name="TextBox 3">
            <a:extLst>
              <a:ext uri="{FF2B5EF4-FFF2-40B4-BE49-F238E27FC236}">
                <a16:creationId xmlns:a16="http://schemas.microsoft.com/office/drawing/2014/main" id="{BE766912-F1DA-F649-98C2-683E5BC43657}"/>
              </a:ext>
            </a:extLst>
          </p:cNvPr>
          <p:cNvSpPr txBox="1"/>
          <p:nvPr/>
        </p:nvSpPr>
        <p:spPr>
          <a:xfrm>
            <a:off x="4050983" y="4303990"/>
            <a:ext cx="735266" cy="584775"/>
          </a:xfrm>
          <a:prstGeom prst="rect">
            <a:avLst/>
          </a:prstGeom>
          <a:noFill/>
        </p:spPr>
        <p:txBody>
          <a:bodyPr wrap="none" rtlCol="0">
            <a:spAutoFit/>
          </a:bodyPr>
          <a:lstStyle/>
          <a:p>
            <a:r>
              <a:rPr lang="en-US" sz="3200" b="1" dirty="0">
                <a:hlinkClick r:id="rId2" action="ppaction://hlinksldjump"/>
              </a:rPr>
              <a:t>Yes</a:t>
            </a:r>
            <a:endParaRPr lang="en-US" sz="3200" b="1" dirty="0"/>
          </a:p>
        </p:txBody>
      </p:sp>
      <p:sp>
        <p:nvSpPr>
          <p:cNvPr id="5" name="TextBox 4">
            <a:extLst>
              <a:ext uri="{FF2B5EF4-FFF2-40B4-BE49-F238E27FC236}">
                <a16:creationId xmlns:a16="http://schemas.microsoft.com/office/drawing/2014/main" id="{49107AFF-97C1-5A47-AAED-8AA9BF2BB533}"/>
              </a:ext>
            </a:extLst>
          </p:cNvPr>
          <p:cNvSpPr txBox="1"/>
          <p:nvPr/>
        </p:nvSpPr>
        <p:spPr>
          <a:xfrm>
            <a:off x="7361848" y="4273211"/>
            <a:ext cx="737702" cy="646331"/>
          </a:xfrm>
          <a:prstGeom prst="rect">
            <a:avLst/>
          </a:prstGeom>
          <a:noFill/>
        </p:spPr>
        <p:txBody>
          <a:bodyPr wrap="none" rtlCol="0">
            <a:spAutoFit/>
          </a:bodyPr>
          <a:lstStyle/>
          <a:p>
            <a:r>
              <a:rPr lang="en-US" sz="3600" b="1" dirty="0">
                <a:solidFill>
                  <a:srgbClr val="00B050"/>
                </a:solidFill>
                <a:hlinkClick r:id="rId3" action="ppaction://hlinksldjump"/>
              </a:rPr>
              <a:t>No</a:t>
            </a:r>
            <a:endParaRPr lang="en-US" sz="3600" b="1" dirty="0">
              <a:solidFill>
                <a:srgbClr val="00B050"/>
              </a:solidFill>
            </a:endParaRPr>
          </a:p>
        </p:txBody>
      </p:sp>
      <p:grpSp>
        <p:nvGrpSpPr>
          <p:cNvPr id="9" name="Group 8">
            <a:extLst>
              <a:ext uri="{FF2B5EF4-FFF2-40B4-BE49-F238E27FC236}">
                <a16:creationId xmlns:a16="http://schemas.microsoft.com/office/drawing/2014/main" id="{9EE8A555-E90C-6F4D-AFCE-879B59EC85E6}"/>
              </a:ext>
            </a:extLst>
          </p:cNvPr>
          <p:cNvGrpSpPr/>
          <p:nvPr/>
        </p:nvGrpSpPr>
        <p:grpSpPr>
          <a:xfrm>
            <a:off x="11299173" y="5416755"/>
            <a:ext cx="403200" cy="964800"/>
            <a:chOff x="452467" y="2220821"/>
            <a:chExt cx="1257300" cy="2252664"/>
          </a:xfrm>
        </p:grpSpPr>
        <p:grpSp>
          <p:nvGrpSpPr>
            <p:cNvPr id="14" name="Group 13">
              <a:extLst>
                <a:ext uri="{FF2B5EF4-FFF2-40B4-BE49-F238E27FC236}">
                  <a16:creationId xmlns:a16="http://schemas.microsoft.com/office/drawing/2014/main" id="{590334A5-FAC4-A84D-BD1B-6F0EBAD3D2F3}"/>
                </a:ext>
              </a:extLst>
            </p:cNvPr>
            <p:cNvGrpSpPr/>
            <p:nvPr/>
          </p:nvGrpSpPr>
          <p:grpSpPr>
            <a:xfrm>
              <a:off x="452467" y="2220821"/>
              <a:ext cx="1257300" cy="2252664"/>
              <a:chOff x="418601" y="1690688"/>
              <a:chExt cx="1257300" cy="2252664"/>
            </a:xfrm>
          </p:grpSpPr>
          <p:sp>
            <p:nvSpPr>
              <p:cNvPr id="17" name="Rectangle 16">
                <a:extLst>
                  <a:ext uri="{FF2B5EF4-FFF2-40B4-BE49-F238E27FC236}">
                    <a16:creationId xmlns:a16="http://schemas.microsoft.com/office/drawing/2014/main" id="{1BC9DB89-D941-0F46-A1EC-7B777144EAEF}"/>
                  </a:ext>
                </a:extLst>
              </p:cNvPr>
              <p:cNvSpPr/>
              <p:nvPr/>
            </p:nvSpPr>
            <p:spPr>
              <a:xfrm>
                <a:off x="418601" y="1690688"/>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8" name="Straight Arrow Connector 17">
                <a:extLst>
                  <a:ext uri="{FF2B5EF4-FFF2-40B4-BE49-F238E27FC236}">
                    <a16:creationId xmlns:a16="http://schemas.microsoft.com/office/drawing/2014/main" id="{9F44EA25-C349-CB40-9EFF-C1F51A3D5797}"/>
                  </a:ext>
                </a:extLst>
              </p:cNvPr>
              <p:cNvCxnSpPr>
                <a:cxnSpLocks/>
                <a:endCxn id="17" idx="0"/>
              </p:cNvCxnSpPr>
              <p:nvPr/>
            </p:nvCxnSpPr>
            <p:spPr>
              <a:xfrm flipV="1">
                <a:off x="1047251" y="1690688"/>
                <a:ext cx="0" cy="2252664"/>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15" name="Oval 14">
              <a:extLst>
                <a:ext uri="{FF2B5EF4-FFF2-40B4-BE49-F238E27FC236}">
                  <a16:creationId xmlns:a16="http://schemas.microsoft.com/office/drawing/2014/main" id="{724CDF3B-9163-A049-A959-A428026C3ABA}"/>
                </a:ext>
              </a:extLst>
            </p:cNvPr>
            <p:cNvSpPr/>
            <p:nvPr/>
          </p:nvSpPr>
          <p:spPr>
            <a:xfrm>
              <a:off x="833467" y="3578133"/>
              <a:ext cx="495300" cy="2921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riangle 15">
              <a:extLst>
                <a:ext uri="{FF2B5EF4-FFF2-40B4-BE49-F238E27FC236}">
                  <a16:creationId xmlns:a16="http://schemas.microsoft.com/office/drawing/2014/main" id="{F95FA004-7B1B-8146-B21E-94ACDD07E821}"/>
                </a:ext>
              </a:extLst>
            </p:cNvPr>
            <p:cNvSpPr/>
            <p:nvPr/>
          </p:nvSpPr>
          <p:spPr>
            <a:xfrm rot="10800000">
              <a:off x="771824" y="2676215"/>
              <a:ext cx="618586" cy="42456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9" name="Group 18">
            <a:extLst>
              <a:ext uri="{FF2B5EF4-FFF2-40B4-BE49-F238E27FC236}">
                <a16:creationId xmlns:a16="http://schemas.microsoft.com/office/drawing/2014/main" id="{03C45B56-07F3-7841-A61C-0A8756288DF6}"/>
              </a:ext>
            </a:extLst>
          </p:cNvPr>
          <p:cNvGrpSpPr/>
          <p:nvPr/>
        </p:nvGrpSpPr>
        <p:grpSpPr>
          <a:xfrm>
            <a:off x="434882" y="2976960"/>
            <a:ext cx="1257300" cy="2252664"/>
            <a:chOff x="452467" y="2220821"/>
            <a:chExt cx="1257300" cy="2252664"/>
          </a:xfrm>
        </p:grpSpPr>
        <p:grpSp>
          <p:nvGrpSpPr>
            <p:cNvPr id="20" name="Group 19">
              <a:extLst>
                <a:ext uri="{FF2B5EF4-FFF2-40B4-BE49-F238E27FC236}">
                  <a16:creationId xmlns:a16="http://schemas.microsoft.com/office/drawing/2014/main" id="{CBB7D8D6-704E-604B-9606-ABA94F130649}"/>
                </a:ext>
              </a:extLst>
            </p:cNvPr>
            <p:cNvGrpSpPr/>
            <p:nvPr/>
          </p:nvGrpSpPr>
          <p:grpSpPr>
            <a:xfrm>
              <a:off x="452467" y="2220821"/>
              <a:ext cx="1257300" cy="2252664"/>
              <a:chOff x="418601" y="1690688"/>
              <a:chExt cx="1257300" cy="2252664"/>
            </a:xfrm>
          </p:grpSpPr>
          <p:sp>
            <p:nvSpPr>
              <p:cNvPr id="23" name="Rectangle 22">
                <a:extLst>
                  <a:ext uri="{FF2B5EF4-FFF2-40B4-BE49-F238E27FC236}">
                    <a16:creationId xmlns:a16="http://schemas.microsoft.com/office/drawing/2014/main" id="{84915495-C8F8-6544-9614-0754082D4106}"/>
                  </a:ext>
                </a:extLst>
              </p:cNvPr>
              <p:cNvSpPr/>
              <p:nvPr/>
            </p:nvSpPr>
            <p:spPr>
              <a:xfrm>
                <a:off x="418601" y="1690688"/>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4" name="Straight Arrow Connector 23">
                <a:extLst>
                  <a:ext uri="{FF2B5EF4-FFF2-40B4-BE49-F238E27FC236}">
                    <a16:creationId xmlns:a16="http://schemas.microsoft.com/office/drawing/2014/main" id="{8E37B591-4796-5644-8518-BE403B2783B5}"/>
                  </a:ext>
                </a:extLst>
              </p:cNvPr>
              <p:cNvCxnSpPr>
                <a:cxnSpLocks/>
                <a:endCxn id="23" idx="0"/>
              </p:cNvCxnSpPr>
              <p:nvPr/>
            </p:nvCxnSpPr>
            <p:spPr>
              <a:xfrm flipV="1">
                <a:off x="1047251" y="1690688"/>
                <a:ext cx="0" cy="2252664"/>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21" name="Oval 20">
              <a:extLst>
                <a:ext uri="{FF2B5EF4-FFF2-40B4-BE49-F238E27FC236}">
                  <a16:creationId xmlns:a16="http://schemas.microsoft.com/office/drawing/2014/main" id="{1AB0DBA5-1A1F-E644-A4F2-7794B3195AB8}"/>
                </a:ext>
              </a:extLst>
            </p:cNvPr>
            <p:cNvSpPr/>
            <p:nvPr/>
          </p:nvSpPr>
          <p:spPr>
            <a:xfrm>
              <a:off x="833467" y="3641083"/>
              <a:ext cx="495300" cy="2921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riangle 21">
              <a:extLst>
                <a:ext uri="{FF2B5EF4-FFF2-40B4-BE49-F238E27FC236}">
                  <a16:creationId xmlns:a16="http://schemas.microsoft.com/office/drawing/2014/main" id="{BEB9A143-D60E-144A-BEE7-FFAF7152DACD}"/>
                </a:ext>
              </a:extLst>
            </p:cNvPr>
            <p:cNvSpPr/>
            <p:nvPr/>
          </p:nvSpPr>
          <p:spPr>
            <a:xfrm rot="10800000">
              <a:off x="771824" y="2676215"/>
              <a:ext cx="618586" cy="42456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99397601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483A64-09C6-C448-B5C2-77868581EA57}"/>
              </a:ext>
            </a:extLst>
          </p:cNvPr>
          <p:cNvSpPr>
            <a:spLocks noGrp="1"/>
          </p:cNvSpPr>
          <p:nvPr>
            <p:ph type="title"/>
          </p:nvPr>
        </p:nvSpPr>
        <p:spPr/>
        <p:txBody>
          <a:bodyPr/>
          <a:lstStyle/>
          <a:p>
            <a:pPr algn="ctr"/>
            <a:r>
              <a:rPr lang="en-US" b="1" dirty="0"/>
              <a:t>Can’t measure DO concentration profile throughout the water column</a:t>
            </a:r>
          </a:p>
        </p:txBody>
      </p:sp>
      <p:sp>
        <p:nvSpPr>
          <p:cNvPr id="3" name="Content Placeholder 2">
            <a:extLst>
              <a:ext uri="{FF2B5EF4-FFF2-40B4-BE49-F238E27FC236}">
                <a16:creationId xmlns:a16="http://schemas.microsoft.com/office/drawing/2014/main" id="{5B8BF9EB-175A-9040-91A2-0C1D9D49959D}"/>
              </a:ext>
            </a:extLst>
          </p:cNvPr>
          <p:cNvSpPr>
            <a:spLocks noGrp="1"/>
          </p:cNvSpPr>
          <p:nvPr>
            <p:ph idx="1"/>
          </p:nvPr>
        </p:nvSpPr>
        <p:spPr>
          <a:xfrm>
            <a:off x="838200" y="1825625"/>
            <a:ext cx="10515600" cy="3032125"/>
          </a:xfrm>
        </p:spPr>
        <p:txBody>
          <a:bodyPr/>
          <a:lstStyle/>
          <a:p>
            <a:pPr marL="0" indent="0">
              <a:buNone/>
            </a:pPr>
            <a:r>
              <a:rPr lang="en-US" sz="2400" dirty="0"/>
              <a:t>Without an assessment of the dissolved oxygen profile throughout the water column it is not possible to quantify the risk of hypoxia posed by potential increased flows (or the arrival of a cool change).  In the absence of actual data, risk could be estimated through an assessment of previous fish kills in this reach.  Specifically has a fish kill been recorded in this weir pool that corresponded either to an increase in flows from a low flow base, or alternatively following a cool change.  It is suggested that </a:t>
            </a:r>
            <a:r>
              <a:rPr lang="en-US" sz="2400" b="1" dirty="0"/>
              <a:t>a communication plan </a:t>
            </a:r>
            <a:r>
              <a:rPr lang="en-US" sz="2400" dirty="0"/>
              <a:t>be prepared for stakeholder engagement in the event of a fish kill</a:t>
            </a:r>
            <a:r>
              <a:rPr lang="en-US" dirty="0"/>
              <a:t>.</a:t>
            </a:r>
          </a:p>
        </p:txBody>
      </p:sp>
      <p:sp>
        <p:nvSpPr>
          <p:cNvPr id="4" name="TextBox 3">
            <a:extLst>
              <a:ext uri="{FF2B5EF4-FFF2-40B4-BE49-F238E27FC236}">
                <a16:creationId xmlns:a16="http://schemas.microsoft.com/office/drawing/2014/main" id="{1F3FC43B-6DD2-A640-9F83-FE91B1E89585}"/>
              </a:ext>
            </a:extLst>
          </p:cNvPr>
          <p:cNvSpPr txBox="1"/>
          <p:nvPr/>
        </p:nvSpPr>
        <p:spPr>
          <a:xfrm>
            <a:off x="5213354" y="6086296"/>
            <a:ext cx="1765291" cy="400110"/>
          </a:xfrm>
          <a:prstGeom prst="rect">
            <a:avLst/>
          </a:prstGeom>
          <a:noFill/>
        </p:spPr>
        <p:txBody>
          <a:bodyPr wrap="none" rtlCol="0">
            <a:spAutoFit/>
          </a:bodyPr>
          <a:lstStyle/>
          <a:p>
            <a:r>
              <a:rPr lang="en-US" sz="2000" dirty="0">
                <a:hlinkClick r:id="rId2" action="ppaction://hlinksldjump"/>
              </a:rPr>
              <a:t>Return to start </a:t>
            </a:r>
            <a:endParaRPr lang="en-US" sz="2000" dirty="0"/>
          </a:p>
        </p:txBody>
      </p:sp>
      <p:sp>
        <p:nvSpPr>
          <p:cNvPr id="7" name="TextBox 6">
            <a:extLst>
              <a:ext uri="{FF2B5EF4-FFF2-40B4-BE49-F238E27FC236}">
                <a16:creationId xmlns:a16="http://schemas.microsoft.com/office/drawing/2014/main" id="{93A46E3B-C2F0-034A-8C4C-A261634AFD64}"/>
              </a:ext>
            </a:extLst>
          </p:cNvPr>
          <p:cNvSpPr txBox="1"/>
          <p:nvPr/>
        </p:nvSpPr>
        <p:spPr>
          <a:xfrm>
            <a:off x="3836309" y="4992687"/>
            <a:ext cx="4519379" cy="584775"/>
          </a:xfrm>
          <a:prstGeom prst="rect">
            <a:avLst/>
          </a:prstGeom>
          <a:noFill/>
        </p:spPr>
        <p:txBody>
          <a:bodyPr wrap="none" rtlCol="0">
            <a:spAutoFit/>
          </a:bodyPr>
          <a:lstStyle/>
          <a:p>
            <a:r>
              <a:rPr lang="en-US" sz="3200" dirty="0">
                <a:hlinkClick r:id="rId3" action="ppaction://hlinksldjump"/>
              </a:rPr>
              <a:t>Continue to next question</a:t>
            </a:r>
            <a:endParaRPr lang="en-US" sz="3200" dirty="0"/>
          </a:p>
        </p:txBody>
      </p:sp>
      <p:sp>
        <p:nvSpPr>
          <p:cNvPr id="13" name="Rectangle 12">
            <a:extLst>
              <a:ext uri="{FF2B5EF4-FFF2-40B4-BE49-F238E27FC236}">
                <a16:creationId xmlns:a16="http://schemas.microsoft.com/office/drawing/2014/main" id="{123BFA65-9D6B-F740-90F2-FE1EBEDFFFFF}"/>
              </a:ext>
            </a:extLst>
          </p:cNvPr>
          <p:cNvSpPr/>
          <p:nvPr/>
        </p:nvSpPr>
        <p:spPr>
          <a:xfrm>
            <a:off x="11299173" y="5416755"/>
            <a:ext cx="403200" cy="96479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4" name="Group 13">
            <a:extLst>
              <a:ext uri="{FF2B5EF4-FFF2-40B4-BE49-F238E27FC236}">
                <a16:creationId xmlns:a16="http://schemas.microsoft.com/office/drawing/2014/main" id="{5F2E3F9E-30DB-0B44-B23E-B187EBC60436}"/>
              </a:ext>
            </a:extLst>
          </p:cNvPr>
          <p:cNvGrpSpPr/>
          <p:nvPr/>
        </p:nvGrpSpPr>
        <p:grpSpPr>
          <a:xfrm>
            <a:off x="11299173" y="5416755"/>
            <a:ext cx="403200" cy="964800"/>
            <a:chOff x="452467" y="2220821"/>
            <a:chExt cx="1257300" cy="2252664"/>
          </a:xfrm>
        </p:grpSpPr>
        <p:grpSp>
          <p:nvGrpSpPr>
            <p:cNvPr id="15" name="Group 14">
              <a:extLst>
                <a:ext uri="{FF2B5EF4-FFF2-40B4-BE49-F238E27FC236}">
                  <a16:creationId xmlns:a16="http://schemas.microsoft.com/office/drawing/2014/main" id="{598A36CD-7C71-A449-A313-672D394CA729}"/>
                </a:ext>
              </a:extLst>
            </p:cNvPr>
            <p:cNvGrpSpPr/>
            <p:nvPr/>
          </p:nvGrpSpPr>
          <p:grpSpPr>
            <a:xfrm>
              <a:off x="452467" y="2220821"/>
              <a:ext cx="1257300" cy="2252664"/>
              <a:chOff x="418601" y="1690688"/>
              <a:chExt cx="1257300" cy="2252664"/>
            </a:xfrm>
          </p:grpSpPr>
          <p:sp>
            <p:nvSpPr>
              <p:cNvPr id="18" name="Rectangle 17">
                <a:extLst>
                  <a:ext uri="{FF2B5EF4-FFF2-40B4-BE49-F238E27FC236}">
                    <a16:creationId xmlns:a16="http://schemas.microsoft.com/office/drawing/2014/main" id="{E017932F-0DAD-3146-A5C5-01F8F1B341B5}"/>
                  </a:ext>
                </a:extLst>
              </p:cNvPr>
              <p:cNvSpPr/>
              <p:nvPr/>
            </p:nvSpPr>
            <p:spPr>
              <a:xfrm>
                <a:off x="418601" y="1690688"/>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9" name="Straight Arrow Connector 18">
                <a:extLst>
                  <a:ext uri="{FF2B5EF4-FFF2-40B4-BE49-F238E27FC236}">
                    <a16:creationId xmlns:a16="http://schemas.microsoft.com/office/drawing/2014/main" id="{2AD173F4-6E4F-AE40-8442-9890839ED3A6}"/>
                  </a:ext>
                </a:extLst>
              </p:cNvPr>
              <p:cNvCxnSpPr>
                <a:cxnSpLocks/>
                <a:endCxn id="18" idx="0"/>
              </p:cNvCxnSpPr>
              <p:nvPr/>
            </p:nvCxnSpPr>
            <p:spPr>
              <a:xfrm flipV="1">
                <a:off x="1047251" y="1690688"/>
                <a:ext cx="0" cy="2252664"/>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16" name="Oval 15">
              <a:extLst>
                <a:ext uri="{FF2B5EF4-FFF2-40B4-BE49-F238E27FC236}">
                  <a16:creationId xmlns:a16="http://schemas.microsoft.com/office/drawing/2014/main" id="{DD21EDD7-DF7D-EA4C-BBCE-9FB166DEC51B}"/>
                </a:ext>
              </a:extLst>
            </p:cNvPr>
            <p:cNvSpPr/>
            <p:nvPr/>
          </p:nvSpPr>
          <p:spPr>
            <a:xfrm>
              <a:off x="833467" y="3578133"/>
              <a:ext cx="495300" cy="2921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riangle 16">
              <a:extLst>
                <a:ext uri="{FF2B5EF4-FFF2-40B4-BE49-F238E27FC236}">
                  <a16:creationId xmlns:a16="http://schemas.microsoft.com/office/drawing/2014/main" id="{5AFE2822-0BA5-3941-B385-C741172808D7}"/>
                </a:ext>
              </a:extLst>
            </p:cNvPr>
            <p:cNvSpPr/>
            <p:nvPr/>
          </p:nvSpPr>
          <p:spPr>
            <a:xfrm rot="10800000">
              <a:off x="771824" y="2676215"/>
              <a:ext cx="618586" cy="42456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62213256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5E96B7-4748-1D4C-8A82-C81FCFA6AE7E}"/>
              </a:ext>
            </a:extLst>
          </p:cNvPr>
          <p:cNvSpPr>
            <a:spLocks noGrp="1"/>
          </p:cNvSpPr>
          <p:nvPr>
            <p:ph type="title"/>
          </p:nvPr>
        </p:nvSpPr>
        <p:spPr/>
        <p:txBody>
          <a:bodyPr/>
          <a:lstStyle/>
          <a:p>
            <a:pPr algn="ctr"/>
            <a:r>
              <a:rPr lang="en-US" b="1" dirty="0"/>
              <a:t>Have there been recent fires in the upper catchment?</a:t>
            </a:r>
          </a:p>
        </p:txBody>
      </p:sp>
      <p:sp>
        <p:nvSpPr>
          <p:cNvPr id="4" name="TextBox 3">
            <a:extLst>
              <a:ext uri="{FF2B5EF4-FFF2-40B4-BE49-F238E27FC236}">
                <a16:creationId xmlns:a16="http://schemas.microsoft.com/office/drawing/2014/main" id="{8AE11BA1-A8F4-E347-B7DC-CB476C167291}"/>
              </a:ext>
            </a:extLst>
          </p:cNvPr>
          <p:cNvSpPr txBox="1"/>
          <p:nvPr/>
        </p:nvSpPr>
        <p:spPr>
          <a:xfrm>
            <a:off x="3600000" y="3024000"/>
            <a:ext cx="786306" cy="646331"/>
          </a:xfrm>
          <a:prstGeom prst="rect">
            <a:avLst/>
          </a:prstGeom>
          <a:noFill/>
        </p:spPr>
        <p:txBody>
          <a:bodyPr wrap="none" rtlCol="0">
            <a:spAutoFit/>
          </a:bodyPr>
          <a:lstStyle/>
          <a:p>
            <a:r>
              <a:rPr lang="en-US" sz="3600" dirty="0">
                <a:hlinkClick r:id="rId2" action="ppaction://hlinksldjump"/>
              </a:rPr>
              <a:t>Yes</a:t>
            </a:r>
            <a:endParaRPr lang="en-US" sz="3600" dirty="0"/>
          </a:p>
        </p:txBody>
      </p:sp>
      <p:sp>
        <p:nvSpPr>
          <p:cNvPr id="5" name="TextBox 4">
            <a:extLst>
              <a:ext uri="{FF2B5EF4-FFF2-40B4-BE49-F238E27FC236}">
                <a16:creationId xmlns:a16="http://schemas.microsoft.com/office/drawing/2014/main" id="{A633CEEF-57C8-744B-96D8-C787A9D2102F}"/>
              </a:ext>
            </a:extLst>
          </p:cNvPr>
          <p:cNvSpPr txBox="1"/>
          <p:nvPr/>
        </p:nvSpPr>
        <p:spPr>
          <a:xfrm>
            <a:off x="7830000" y="3024000"/>
            <a:ext cx="726481" cy="646331"/>
          </a:xfrm>
          <a:prstGeom prst="rect">
            <a:avLst/>
          </a:prstGeom>
          <a:noFill/>
        </p:spPr>
        <p:txBody>
          <a:bodyPr wrap="none" rtlCol="0">
            <a:spAutoFit/>
          </a:bodyPr>
          <a:lstStyle/>
          <a:p>
            <a:r>
              <a:rPr lang="en-US" sz="3600" dirty="0">
                <a:hlinkClick r:id="rId3" action="ppaction://hlinksldjump"/>
              </a:rPr>
              <a:t>No</a:t>
            </a:r>
            <a:endParaRPr lang="en-US" sz="3600" dirty="0"/>
          </a:p>
        </p:txBody>
      </p:sp>
      <p:grpSp>
        <p:nvGrpSpPr>
          <p:cNvPr id="12" name="Group 11">
            <a:extLst>
              <a:ext uri="{FF2B5EF4-FFF2-40B4-BE49-F238E27FC236}">
                <a16:creationId xmlns:a16="http://schemas.microsoft.com/office/drawing/2014/main" id="{376B394F-E477-D948-9421-8300B4062EE0}"/>
              </a:ext>
            </a:extLst>
          </p:cNvPr>
          <p:cNvGrpSpPr/>
          <p:nvPr/>
        </p:nvGrpSpPr>
        <p:grpSpPr>
          <a:xfrm>
            <a:off x="1069418" y="3320475"/>
            <a:ext cx="628231" cy="484981"/>
            <a:chOff x="1069418" y="3320475"/>
            <a:chExt cx="628231" cy="484981"/>
          </a:xfrm>
        </p:grpSpPr>
        <p:cxnSp>
          <p:nvCxnSpPr>
            <p:cNvPr id="9" name="Straight Arrow Connector 8">
              <a:extLst>
                <a:ext uri="{FF2B5EF4-FFF2-40B4-BE49-F238E27FC236}">
                  <a16:creationId xmlns:a16="http://schemas.microsoft.com/office/drawing/2014/main" id="{5E7AA9AA-8462-5D4D-9B39-EC7CE70D7A67}"/>
                </a:ext>
              </a:extLst>
            </p:cNvPr>
            <p:cNvCxnSpPr>
              <a:cxnSpLocks/>
            </p:cNvCxnSpPr>
            <p:nvPr/>
          </p:nvCxnSpPr>
          <p:spPr>
            <a:xfrm flipH="1" flipV="1">
              <a:off x="1069418" y="3320475"/>
              <a:ext cx="623417" cy="484981"/>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B8E3080D-3249-E742-AED4-49D63FA41D69}"/>
                </a:ext>
              </a:extLst>
            </p:cNvPr>
            <p:cNvSpPr/>
            <p:nvPr/>
          </p:nvSpPr>
          <p:spPr>
            <a:xfrm>
              <a:off x="1381126" y="3401010"/>
              <a:ext cx="316523" cy="404446"/>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 name="Group 10">
            <a:extLst>
              <a:ext uri="{FF2B5EF4-FFF2-40B4-BE49-F238E27FC236}">
                <a16:creationId xmlns:a16="http://schemas.microsoft.com/office/drawing/2014/main" id="{CF669671-E091-A14C-A9A8-404597D439F7}"/>
              </a:ext>
            </a:extLst>
          </p:cNvPr>
          <p:cNvGrpSpPr/>
          <p:nvPr/>
        </p:nvGrpSpPr>
        <p:grpSpPr>
          <a:xfrm>
            <a:off x="435535" y="2274678"/>
            <a:ext cx="1257300" cy="2252664"/>
            <a:chOff x="452467" y="2220821"/>
            <a:chExt cx="1257300" cy="2252664"/>
          </a:xfrm>
        </p:grpSpPr>
        <p:grpSp>
          <p:nvGrpSpPr>
            <p:cNvPr id="13" name="Group 12">
              <a:extLst>
                <a:ext uri="{FF2B5EF4-FFF2-40B4-BE49-F238E27FC236}">
                  <a16:creationId xmlns:a16="http://schemas.microsoft.com/office/drawing/2014/main" id="{98E46D4E-9EF5-8048-83B6-F9BBA08A34FF}"/>
                </a:ext>
              </a:extLst>
            </p:cNvPr>
            <p:cNvGrpSpPr/>
            <p:nvPr/>
          </p:nvGrpSpPr>
          <p:grpSpPr>
            <a:xfrm>
              <a:off x="452467" y="2220821"/>
              <a:ext cx="1257300" cy="2252664"/>
              <a:chOff x="418601" y="1690688"/>
              <a:chExt cx="1257300" cy="2252664"/>
            </a:xfrm>
          </p:grpSpPr>
          <p:sp>
            <p:nvSpPr>
              <p:cNvPr id="16" name="Rectangle 15">
                <a:extLst>
                  <a:ext uri="{FF2B5EF4-FFF2-40B4-BE49-F238E27FC236}">
                    <a16:creationId xmlns:a16="http://schemas.microsoft.com/office/drawing/2014/main" id="{69842C41-DC28-F841-A129-A296AC4455D1}"/>
                  </a:ext>
                </a:extLst>
              </p:cNvPr>
              <p:cNvSpPr/>
              <p:nvPr/>
            </p:nvSpPr>
            <p:spPr>
              <a:xfrm>
                <a:off x="418601" y="1690688"/>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7" name="Straight Arrow Connector 16">
                <a:extLst>
                  <a:ext uri="{FF2B5EF4-FFF2-40B4-BE49-F238E27FC236}">
                    <a16:creationId xmlns:a16="http://schemas.microsoft.com/office/drawing/2014/main" id="{F20767E0-AEE8-814A-BF1A-4A2BC9C85B34}"/>
                  </a:ext>
                </a:extLst>
              </p:cNvPr>
              <p:cNvCxnSpPr>
                <a:cxnSpLocks/>
                <a:endCxn id="16" idx="0"/>
              </p:cNvCxnSpPr>
              <p:nvPr/>
            </p:nvCxnSpPr>
            <p:spPr>
              <a:xfrm flipV="1">
                <a:off x="1047251" y="1690688"/>
                <a:ext cx="0" cy="2252664"/>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14" name="Oval 13">
              <a:extLst>
                <a:ext uri="{FF2B5EF4-FFF2-40B4-BE49-F238E27FC236}">
                  <a16:creationId xmlns:a16="http://schemas.microsoft.com/office/drawing/2014/main" id="{7E474F0A-AE84-1F40-9056-AE8E55F775DF}"/>
                </a:ext>
              </a:extLst>
            </p:cNvPr>
            <p:cNvSpPr/>
            <p:nvPr/>
          </p:nvSpPr>
          <p:spPr>
            <a:xfrm>
              <a:off x="833467" y="3641083"/>
              <a:ext cx="495300" cy="2921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riangle 14">
              <a:extLst>
                <a:ext uri="{FF2B5EF4-FFF2-40B4-BE49-F238E27FC236}">
                  <a16:creationId xmlns:a16="http://schemas.microsoft.com/office/drawing/2014/main" id="{7C94A019-5580-D24A-AAEE-B7D5B94AA75A}"/>
                </a:ext>
              </a:extLst>
            </p:cNvPr>
            <p:cNvSpPr/>
            <p:nvPr/>
          </p:nvSpPr>
          <p:spPr>
            <a:xfrm rot="10800000">
              <a:off x="771824" y="2676215"/>
              <a:ext cx="618586" cy="42456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31761839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B0E4034-86C3-D446-8D30-78547D85D5DF}"/>
              </a:ext>
            </a:extLst>
          </p:cNvPr>
          <p:cNvSpPr>
            <a:spLocks noGrp="1"/>
          </p:cNvSpPr>
          <p:nvPr>
            <p:ph type="title"/>
          </p:nvPr>
        </p:nvSpPr>
        <p:spPr/>
        <p:txBody>
          <a:bodyPr/>
          <a:lstStyle/>
          <a:p>
            <a:pPr algn="ctr"/>
            <a:r>
              <a:rPr lang="en-US" b="1" dirty="0"/>
              <a:t>Preparing for inflows</a:t>
            </a:r>
          </a:p>
        </p:txBody>
      </p:sp>
      <p:sp>
        <p:nvSpPr>
          <p:cNvPr id="4" name="Content Placeholder 3">
            <a:extLst>
              <a:ext uri="{FF2B5EF4-FFF2-40B4-BE49-F238E27FC236}">
                <a16:creationId xmlns:a16="http://schemas.microsoft.com/office/drawing/2014/main" id="{E304AFE0-E2FF-BE48-AA4A-6CA5FBBC0D75}"/>
              </a:ext>
            </a:extLst>
          </p:cNvPr>
          <p:cNvSpPr>
            <a:spLocks noGrp="1"/>
          </p:cNvSpPr>
          <p:nvPr>
            <p:ph idx="1"/>
          </p:nvPr>
        </p:nvSpPr>
        <p:spPr/>
        <p:txBody>
          <a:bodyPr/>
          <a:lstStyle/>
          <a:p>
            <a:pPr marL="0" indent="0">
              <a:buNone/>
            </a:pPr>
            <a:r>
              <a:rPr lang="en-US" dirty="0"/>
              <a:t>Flows along dry river channels can lead to hypoxia because carbon is mobilised both from litter that has accumulated in the channel as well as carbon in the dry sediment.  In the absence of any additional information it is assumed that the flow front will by hypoxic.  Interventions should be considered.</a:t>
            </a:r>
          </a:p>
          <a:p>
            <a:pPr marL="0" indent="0">
              <a:buNone/>
            </a:pPr>
            <a:endParaRPr lang="en-US" dirty="0"/>
          </a:p>
          <a:p>
            <a:pPr marL="0" indent="0" algn="ctr">
              <a:buNone/>
            </a:pPr>
            <a:r>
              <a:rPr lang="en-US" sz="3600" dirty="0">
                <a:hlinkClick r:id="rId2" action="ppaction://hlinksldjump"/>
              </a:rPr>
              <a:t>Interventions</a:t>
            </a:r>
            <a:endParaRPr lang="en-US" sz="3600" dirty="0"/>
          </a:p>
        </p:txBody>
      </p:sp>
      <p:grpSp>
        <p:nvGrpSpPr>
          <p:cNvPr id="5" name="Group 4">
            <a:extLst>
              <a:ext uri="{FF2B5EF4-FFF2-40B4-BE49-F238E27FC236}">
                <a16:creationId xmlns:a16="http://schemas.microsoft.com/office/drawing/2014/main" id="{2929E426-C709-A843-9AE0-6CA8C52F0628}"/>
              </a:ext>
            </a:extLst>
          </p:cNvPr>
          <p:cNvGrpSpPr/>
          <p:nvPr/>
        </p:nvGrpSpPr>
        <p:grpSpPr>
          <a:xfrm>
            <a:off x="11299173" y="5416755"/>
            <a:ext cx="403200" cy="964800"/>
            <a:chOff x="452467" y="2220821"/>
            <a:chExt cx="1257300" cy="2252664"/>
          </a:xfrm>
        </p:grpSpPr>
        <p:grpSp>
          <p:nvGrpSpPr>
            <p:cNvPr id="6" name="Group 5">
              <a:extLst>
                <a:ext uri="{FF2B5EF4-FFF2-40B4-BE49-F238E27FC236}">
                  <a16:creationId xmlns:a16="http://schemas.microsoft.com/office/drawing/2014/main" id="{F42D36EA-671A-B34A-A5C5-A6BC882A4508}"/>
                </a:ext>
              </a:extLst>
            </p:cNvPr>
            <p:cNvGrpSpPr/>
            <p:nvPr/>
          </p:nvGrpSpPr>
          <p:grpSpPr>
            <a:xfrm>
              <a:off x="452467" y="2220821"/>
              <a:ext cx="1257300" cy="2252664"/>
              <a:chOff x="418601" y="1690688"/>
              <a:chExt cx="1257300" cy="2252664"/>
            </a:xfrm>
          </p:grpSpPr>
          <p:sp>
            <p:nvSpPr>
              <p:cNvPr id="9" name="Rectangle 8">
                <a:extLst>
                  <a:ext uri="{FF2B5EF4-FFF2-40B4-BE49-F238E27FC236}">
                    <a16:creationId xmlns:a16="http://schemas.microsoft.com/office/drawing/2014/main" id="{9739D34D-0E8B-224C-9A90-AE3B4CD51AD5}"/>
                  </a:ext>
                </a:extLst>
              </p:cNvPr>
              <p:cNvSpPr/>
              <p:nvPr/>
            </p:nvSpPr>
            <p:spPr>
              <a:xfrm>
                <a:off x="418601" y="1690688"/>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0" name="Straight Arrow Connector 9">
                <a:extLst>
                  <a:ext uri="{FF2B5EF4-FFF2-40B4-BE49-F238E27FC236}">
                    <a16:creationId xmlns:a16="http://schemas.microsoft.com/office/drawing/2014/main" id="{1164256A-EC75-6645-B7F1-979A8B82DFF1}"/>
                  </a:ext>
                </a:extLst>
              </p:cNvPr>
              <p:cNvCxnSpPr>
                <a:cxnSpLocks/>
                <a:endCxn id="9" idx="0"/>
              </p:cNvCxnSpPr>
              <p:nvPr/>
            </p:nvCxnSpPr>
            <p:spPr>
              <a:xfrm flipV="1">
                <a:off x="1047251" y="1690688"/>
                <a:ext cx="0" cy="2252664"/>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7" name="Oval 6">
              <a:extLst>
                <a:ext uri="{FF2B5EF4-FFF2-40B4-BE49-F238E27FC236}">
                  <a16:creationId xmlns:a16="http://schemas.microsoft.com/office/drawing/2014/main" id="{19663601-ED39-6840-88BF-F2DA9EB77455}"/>
                </a:ext>
              </a:extLst>
            </p:cNvPr>
            <p:cNvSpPr/>
            <p:nvPr/>
          </p:nvSpPr>
          <p:spPr>
            <a:xfrm>
              <a:off x="833467" y="3578133"/>
              <a:ext cx="495300" cy="2921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riangle 7">
              <a:extLst>
                <a:ext uri="{FF2B5EF4-FFF2-40B4-BE49-F238E27FC236}">
                  <a16:creationId xmlns:a16="http://schemas.microsoft.com/office/drawing/2014/main" id="{DF7FE50B-E1C2-6743-A82D-548A88895CDB}"/>
                </a:ext>
              </a:extLst>
            </p:cNvPr>
            <p:cNvSpPr/>
            <p:nvPr/>
          </p:nvSpPr>
          <p:spPr>
            <a:xfrm rot="10800000">
              <a:off x="771824" y="2676215"/>
              <a:ext cx="618586" cy="42456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38770989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B0E4034-86C3-D446-8D30-78547D85D5DF}"/>
              </a:ext>
            </a:extLst>
          </p:cNvPr>
          <p:cNvSpPr>
            <a:spLocks noGrp="1"/>
          </p:cNvSpPr>
          <p:nvPr>
            <p:ph type="title"/>
          </p:nvPr>
        </p:nvSpPr>
        <p:spPr/>
        <p:txBody>
          <a:bodyPr/>
          <a:lstStyle/>
          <a:p>
            <a:pPr algn="ctr"/>
            <a:r>
              <a:rPr lang="en-US" b="1" dirty="0"/>
              <a:t>Preparing for inflows</a:t>
            </a:r>
          </a:p>
        </p:txBody>
      </p:sp>
      <p:sp>
        <p:nvSpPr>
          <p:cNvPr id="4" name="Content Placeholder 3">
            <a:extLst>
              <a:ext uri="{FF2B5EF4-FFF2-40B4-BE49-F238E27FC236}">
                <a16:creationId xmlns:a16="http://schemas.microsoft.com/office/drawing/2014/main" id="{E304AFE0-E2FF-BE48-AA4A-6CA5FBBC0D75}"/>
              </a:ext>
            </a:extLst>
          </p:cNvPr>
          <p:cNvSpPr>
            <a:spLocks noGrp="1"/>
          </p:cNvSpPr>
          <p:nvPr>
            <p:ph idx="1"/>
          </p:nvPr>
        </p:nvSpPr>
        <p:spPr/>
        <p:txBody>
          <a:bodyPr/>
          <a:lstStyle/>
          <a:p>
            <a:pPr marL="0" indent="0">
              <a:buNone/>
            </a:pPr>
            <a:r>
              <a:rPr lang="en-US" dirty="0"/>
              <a:t>There is a high likelihood that the flow front will be hypoxic because it will contain carbon from the fire field as well as carbon from the dry river channel.  Interventions are strongly recommended to prevent fish deaths in the target reach.</a:t>
            </a:r>
          </a:p>
          <a:p>
            <a:pPr marL="0" indent="0">
              <a:buNone/>
            </a:pPr>
            <a:endParaRPr lang="en-US" dirty="0"/>
          </a:p>
          <a:p>
            <a:pPr marL="0" indent="0" algn="ctr">
              <a:buNone/>
            </a:pPr>
            <a:r>
              <a:rPr lang="en-US" sz="3600" dirty="0">
                <a:hlinkClick r:id="rId2" action="ppaction://hlinksldjump"/>
              </a:rPr>
              <a:t>Interventions</a:t>
            </a:r>
            <a:endParaRPr lang="en-US" sz="3600" dirty="0"/>
          </a:p>
        </p:txBody>
      </p:sp>
      <p:grpSp>
        <p:nvGrpSpPr>
          <p:cNvPr id="5" name="Group 4">
            <a:extLst>
              <a:ext uri="{FF2B5EF4-FFF2-40B4-BE49-F238E27FC236}">
                <a16:creationId xmlns:a16="http://schemas.microsoft.com/office/drawing/2014/main" id="{C94853D9-E3F2-7D46-9487-CC9994933600}"/>
              </a:ext>
            </a:extLst>
          </p:cNvPr>
          <p:cNvGrpSpPr/>
          <p:nvPr/>
        </p:nvGrpSpPr>
        <p:grpSpPr>
          <a:xfrm>
            <a:off x="11299173" y="5416755"/>
            <a:ext cx="403200" cy="964800"/>
            <a:chOff x="452467" y="2220821"/>
            <a:chExt cx="1257300" cy="2252664"/>
          </a:xfrm>
        </p:grpSpPr>
        <p:grpSp>
          <p:nvGrpSpPr>
            <p:cNvPr id="6" name="Group 5">
              <a:extLst>
                <a:ext uri="{FF2B5EF4-FFF2-40B4-BE49-F238E27FC236}">
                  <a16:creationId xmlns:a16="http://schemas.microsoft.com/office/drawing/2014/main" id="{D1B75B07-8D62-CD49-B0B6-E660D704CD3C}"/>
                </a:ext>
              </a:extLst>
            </p:cNvPr>
            <p:cNvGrpSpPr/>
            <p:nvPr/>
          </p:nvGrpSpPr>
          <p:grpSpPr>
            <a:xfrm>
              <a:off x="452467" y="2220821"/>
              <a:ext cx="1257300" cy="2252664"/>
              <a:chOff x="418601" y="1690688"/>
              <a:chExt cx="1257300" cy="2252664"/>
            </a:xfrm>
          </p:grpSpPr>
          <p:sp>
            <p:nvSpPr>
              <p:cNvPr id="9" name="Rectangle 8">
                <a:extLst>
                  <a:ext uri="{FF2B5EF4-FFF2-40B4-BE49-F238E27FC236}">
                    <a16:creationId xmlns:a16="http://schemas.microsoft.com/office/drawing/2014/main" id="{F9C0BAF4-D263-7546-A950-4F842C97D3FE}"/>
                  </a:ext>
                </a:extLst>
              </p:cNvPr>
              <p:cNvSpPr/>
              <p:nvPr/>
            </p:nvSpPr>
            <p:spPr>
              <a:xfrm>
                <a:off x="418601" y="1690688"/>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0" name="Straight Arrow Connector 9">
                <a:extLst>
                  <a:ext uri="{FF2B5EF4-FFF2-40B4-BE49-F238E27FC236}">
                    <a16:creationId xmlns:a16="http://schemas.microsoft.com/office/drawing/2014/main" id="{5CD16299-A6ED-4D46-8044-B1F3D82DECAB}"/>
                  </a:ext>
                </a:extLst>
              </p:cNvPr>
              <p:cNvCxnSpPr>
                <a:cxnSpLocks/>
                <a:endCxn id="9" idx="0"/>
              </p:cNvCxnSpPr>
              <p:nvPr/>
            </p:nvCxnSpPr>
            <p:spPr>
              <a:xfrm flipV="1">
                <a:off x="1047251" y="1690688"/>
                <a:ext cx="0" cy="2252664"/>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7" name="Oval 6">
              <a:extLst>
                <a:ext uri="{FF2B5EF4-FFF2-40B4-BE49-F238E27FC236}">
                  <a16:creationId xmlns:a16="http://schemas.microsoft.com/office/drawing/2014/main" id="{7239A0C7-F767-7746-B3A6-47F666663619}"/>
                </a:ext>
              </a:extLst>
            </p:cNvPr>
            <p:cNvSpPr/>
            <p:nvPr/>
          </p:nvSpPr>
          <p:spPr>
            <a:xfrm>
              <a:off x="833467" y="3578133"/>
              <a:ext cx="495300" cy="2921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riangle 7">
              <a:extLst>
                <a:ext uri="{FF2B5EF4-FFF2-40B4-BE49-F238E27FC236}">
                  <a16:creationId xmlns:a16="http://schemas.microsoft.com/office/drawing/2014/main" id="{80EE3ABA-C5FB-B642-8E43-1B2BB2E230DB}"/>
                </a:ext>
              </a:extLst>
            </p:cNvPr>
            <p:cNvSpPr/>
            <p:nvPr/>
          </p:nvSpPr>
          <p:spPr>
            <a:xfrm rot="10800000">
              <a:off x="771824" y="2676215"/>
              <a:ext cx="618586" cy="42456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09281210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782994-6342-1246-B43A-692F7BBF4CD1}"/>
              </a:ext>
            </a:extLst>
          </p:cNvPr>
          <p:cNvSpPr>
            <a:spLocks noGrp="1"/>
          </p:cNvSpPr>
          <p:nvPr>
            <p:ph type="title"/>
          </p:nvPr>
        </p:nvSpPr>
        <p:spPr/>
        <p:txBody>
          <a:bodyPr/>
          <a:lstStyle/>
          <a:p>
            <a:pPr algn="ctr"/>
            <a:r>
              <a:rPr lang="en-US" b="1" dirty="0"/>
              <a:t>Is the dissolved oxygen concentration at the bottom of the  pool &lt; 3 mg/L?</a:t>
            </a:r>
          </a:p>
        </p:txBody>
      </p:sp>
      <p:sp>
        <p:nvSpPr>
          <p:cNvPr id="3" name="TextBox 2">
            <a:extLst>
              <a:ext uri="{FF2B5EF4-FFF2-40B4-BE49-F238E27FC236}">
                <a16:creationId xmlns:a16="http://schemas.microsoft.com/office/drawing/2014/main" id="{257849E9-16E5-6345-ACCA-FBE656C5B4EC}"/>
              </a:ext>
            </a:extLst>
          </p:cNvPr>
          <p:cNvSpPr txBox="1"/>
          <p:nvPr/>
        </p:nvSpPr>
        <p:spPr>
          <a:xfrm>
            <a:off x="3600000" y="3024000"/>
            <a:ext cx="1754711" cy="646331"/>
          </a:xfrm>
          <a:prstGeom prst="rect">
            <a:avLst/>
          </a:prstGeom>
          <a:noFill/>
        </p:spPr>
        <p:txBody>
          <a:bodyPr wrap="none" rtlCol="0">
            <a:spAutoFit/>
          </a:bodyPr>
          <a:lstStyle/>
          <a:p>
            <a:r>
              <a:rPr lang="en-US" sz="3600" b="1" dirty="0">
                <a:hlinkClick r:id="rId2" action="ppaction://hlinksldjump"/>
              </a:rPr>
              <a:t>&lt; 3mg/L</a:t>
            </a:r>
            <a:endParaRPr lang="en-US" sz="3600" b="1" dirty="0"/>
          </a:p>
        </p:txBody>
      </p:sp>
      <p:sp>
        <p:nvSpPr>
          <p:cNvPr id="4" name="TextBox 3">
            <a:extLst>
              <a:ext uri="{FF2B5EF4-FFF2-40B4-BE49-F238E27FC236}">
                <a16:creationId xmlns:a16="http://schemas.microsoft.com/office/drawing/2014/main" id="{A9234B5A-7C04-0542-A539-3FA7E76587BD}"/>
              </a:ext>
            </a:extLst>
          </p:cNvPr>
          <p:cNvSpPr txBox="1"/>
          <p:nvPr/>
        </p:nvSpPr>
        <p:spPr>
          <a:xfrm>
            <a:off x="7830000" y="3024000"/>
            <a:ext cx="1754711" cy="646331"/>
          </a:xfrm>
          <a:prstGeom prst="rect">
            <a:avLst/>
          </a:prstGeom>
          <a:noFill/>
        </p:spPr>
        <p:txBody>
          <a:bodyPr wrap="none" rtlCol="0">
            <a:spAutoFit/>
          </a:bodyPr>
          <a:lstStyle/>
          <a:p>
            <a:r>
              <a:rPr lang="en-US" sz="3600" b="1" dirty="0">
                <a:hlinkClick r:id="rId3" action="ppaction://hlinksldjump"/>
              </a:rPr>
              <a:t>&gt; 3mg/L</a:t>
            </a:r>
            <a:endParaRPr lang="en-US" sz="3600" b="1" dirty="0"/>
          </a:p>
        </p:txBody>
      </p:sp>
      <p:sp>
        <p:nvSpPr>
          <p:cNvPr id="13" name="Rectangle 12">
            <a:extLst>
              <a:ext uri="{FF2B5EF4-FFF2-40B4-BE49-F238E27FC236}">
                <a16:creationId xmlns:a16="http://schemas.microsoft.com/office/drawing/2014/main" id="{E6EFFADF-18DC-2946-9245-46E84BCEB112}"/>
              </a:ext>
            </a:extLst>
          </p:cNvPr>
          <p:cNvSpPr/>
          <p:nvPr/>
        </p:nvSpPr>
        <p:spPr>
          <a:xfrm>
            <a:off x="5226499" y="6203633"/>
            <a:ext cx="1739002" cy="400110"/>
          </a:xfrm>
          <a:prstGeom prst="rect">
            <a:avLst/>
          </a:prstGeom>
        </p:spPr>
        <p:txBody>
          <a:bodyPr wrap="none">
            <a:spAutoFit/>
          </a:bodyPr>
          <a:lstStyle/>
          <a:p>
            <a:r>
              <a:rPr lang="en-US" sz="2000" b="1" dirty="0">
                <a:hlinkClick r:id="rId4" action="ppaction://hlinksldjump"/>
              </a:rPr>
              <a:t>Return to start</a:t>
            </a:r>
            <a:endParaRPr lang="en-US" sz="2000" b="1" dirty="0"/>
          </a:p>
        </p:txBody>
      </p:sp>
      <p:grpSp>
        <p:nvGrpSpPr>
          <p:cNvPr id="15" name="Group 14">
            <a:extLst>
              <a:ext uri="{FF2B5EF4-FFF2-40B4-BE49-F238E27FC236}">
                <a16:creationId xmlns:a16="http://schemas.microsoft.com/office/drawing/2014/main" id="{E32A61EE-4D6E-7742-859D-A9ED4B446E5A}"/>
              </a:ext>
            </a:extLst>
          </p:cNvPr>
          <p:cNvGrpSpPr/>
          <p:nvPr/>
        </p:nvGrpSpPr>
        <p:grpSpPr>
          <a:xfrm>
            <a:off x="11299173" y="5416755"/>
            <a:ext cx="403200" cy="964800"/>
            <a:chOff x="452467" y="2220821"/>
            <a:chExt cx="1257300" cy="2252664"/>
          </a:xfrm>
        </p:grpSpPr>
        <p:grpSp>
          <p:nvGrpSpPr>
            <p:cNvPr id="16" name="Group 15">
              <a:extLst>
                <a:ext uri="{FF2B5EF4-FFF2-40B4-BE49-F238E27FC236}">
                  <a16:creationId xmlns:a16="http://schemas.microsoft.com/office/drawing/2014/main" id="{906F0A7C-B483-5141-B3F4-44AAD7DC8CC8}"/>
                </a:ext>
              </a:extLst>
            </p:cNvPr>
            <p:cNvGrpSpPr/>
            <p:nvPr/>
          </p:nvGrpSpPr>
          <p:grpSpPr>
            <a:xfrm>
              <a:off x="452467" y="2220821"/>
              <a:ext cx="1257300" cy="2252664"/>
              <a:chOff x="418601" y="1690688"/>
              <a:chExt cx="1257300" cy="2252664"/>
            </a:xfrm>
          </p:grpSpPr>
          <p:sp>
            <p:nvSpPr>
              <p:cNvPr id="19" name="Rectangle 18">
                <a:extLst>
                  <a:ext uri="{FF2B5EF4-FFF2-40B4-BE49-F238E27FC236}">
                    <a16:creationId xmlns:a16="http://schemas.microsoft.com/office/drawing/2014/main" id="{AC5448DF-3D8C-BF43-B92E-8679EC0187E6}"/>
                  </a:ext>
                </a:extLst>
              </p:cNvPr>
              <p:cNvSpPr/>
              <p:nvPr/>
            </p:nvSpPr>
            <p:spPr>
              <a:xfrm>
                <a:off x="418601" y="1690688"/>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0" name="Straight Arrow Connector 19">
                <a:extLst>
                  <a:ext uri="{FF2B5EF4-FFF2-40B4-BE49-F238E27FC236}">
                    <a16:creationId xmlns:a16="http://schemas.microsoft.com/office/drawing/2014/main" id="{051B4F06-5E69-2540-9BEE-3E94BCA1ED6A}"/>
                  </a:ext>
                </a:extLst>
              </p:cNvPr>
              <p:cNvCxnSpPr>
                <a:cxnSpLocks/>
                <a:endCxn id="19" idx="0"/>
              </p:cNvCxnSpPr>
              <p:nvPr/>
            </p:nvCxnSpPr>
            <p:spPr>
              <a:xfrm flipV="1">
                <a:off x="1047251" y="1690688"/>
                <a:ext cx="0" cy="2252664"/>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17" name="Oval 16">
              <a:extLst>
                <a:ext uri="{FF2B5EF4-FFF2-40B4-BE49-F238E27FC236}">
                  <a16:creationId xmlns:a16="http://schemas.microsoft.com/office/drawing/2014/main" id="{1F0626F0-5AB1-6341-8388-283AC91CCB65}"/>
                </a:ext>
              </a:extLst>
            </p:cNvPr>
            <p:cNvSpPr/>
            <p:nvPr/>
          </p:nvSpPr>
          <p:spPr>
            <a:xfrm>
              <a:off x="833467" y="3578133"/>
              <a:ext cx="495300" cy="2921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riangle 17">
              <a:extLst>
                <a:ext uri="{FF2B5EF4-FFF2-40B4-BE49-F238E27FC236}">
                  <a16:creationId xmlns:a16="http://schemas.microsoft.com/office/drawing/2014/main" id="{62E69924-BE74-3246-B809-8A291A36570F}"/>
                </a:ext>
              </a:extLst>
            </p:cNvPr>
            <p:cNvSpPr/>
            <p:nvPr/>
          </p:nvSpPr>
          <p:spPr>
            <a:xfrm rot="10800000">
              <a:off x="771824" y="2676215"/>
              <a:ext cx="618586" cy="42456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243116792"/>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28AF52E-9111-8F44-8270-F1C63F758C47}"/>
              </a:ext>
            </a:extLst>
          </p:cNvPr>
          <p:cNvSpPr>
            <a:spLocks noGrp="1"/>
          </p:cNvSpPr>
          <p:nvPr>
            <p:ph type="title"/>
          </p:nvPr>
        </p:nvSpPr>
        <p:spPr/>
        <p:txBody>
          <a:bodyPr/>
          <a:lstStyle/>
          <a:p>
            <a:endParaRPr lang="en-US"/>
          </a:p>
        </p:txBody>
      </p:sp>
      <p:sp>
        <p:nvSpPr>
          <p:cNvPr id="4" name="Content Placeholder 3">
            <a:extLst>
              <a:ext uri="{FF2B5EF4-FFF2-40B4-BE49-F238E27FC236}">
                <a16:creationId xmlns:a16="http://schemas.microsoft.com/office/drawing/2014/main" id="{52AA28CB-782B-F04C-B218-C2D2824712C8}"/>
              </a:ext>
            </a:extLst>
          </p:cNvPr>
          <p:cNvSpPr>
            <a:spLocks noGrp="1"/>
          </p:cNvSpPr>
          <p:nvPr>
            <p:ph idx="1"/>
          </p:nvPr>
        </p:nvSpPr>
        <p:spPr/>
        <p:txBody>
          <a:bodyPr/>
          <a:lstStyle/>
          <a:p>
            <a:pPr marL="0" indent="0">
              <a:buNone/>
            </a:pPr>
            <a:r>
              <a:rPr lang="en-US" dirty="0"/>
              <a:t>The risk of hypoxia from destratification is currently low, but may become worse over time through litter inputs from riparian vegetation and oxygen demand from the sediments.  If there is extensive overhanging trees or there has been a history of fish kills at the site previously, consider install an </a:t>
            </a:r>
            <a:r>
              <a:rPr lang="en-US" sz="3600" dirty="0">
                <a:hlinkClick r:id="rId2" action="ppaction://hlinksldjump"/>
              </a:rPr>
              <a:t>aerator or aerators</a:t>
            </a:r>
            <a:r>
              <a:rPr lang="en-US" dirty="0"/>
              <a:t>.  Otherwise, continue to monitor the pool, and prepare for managing </a:t>
            </a:r>
            <a:r>
              <a:rPr lang="en-US" sz="3600" dirty="0">
                <a:hlinkClick r:id="rId3" action="ppaction://hlinksldjump"/>
              </a:rPr>
              <a:t>inflows.</a:t>
            </a:r>
            <a:endParaRPr lang="en-US" sz="3600" dirty="0"/>
          </a:p>
        </p:txBody>
      </p:sp>
      <p:grpSp>
        <p:nvGrpSpPr>
          <p:cNvPr id="5" name="Group 4">
            <a:extLst>
              <a:ext uri="{FF2B5EF4-FFF2-40B4-BE49-F238E27FC236}">
                <a16:creationId xmlns:a16="http://schemas.microsoft.com/office/drawing/2014/main" id="{F989B5A0-D1FF-894C-807E-F0000788EAF7}"/>
              </a:ext>
            </a:extLst>
          </p:cNvPr>
          <p:cNvGrpSpPr/>
          <p:nvPr/>
        </p:nvGrpSpPr>
        <p:grpSpPr>
          <a:xfrm>
            <a:off x="11299173" y="5416755"/>
            <a:ext cx="403200" cy="964800"/>
            <a:chOff x="452467" y="2220821"/>
            <a:chExt cx="1257300" cy="2252664"/>
          </a:xfrm>
        </p:grpSpPr>
        <p:grpSp>
          <p:nvGrpSpPr>
            <p:cNvPr id="6" name="Group 5">
              <a:extLst>
                <a:ext uri="{FF2B5EF4-FFF2-40B4-BE49-F238E27FC236}">
                  <a16:creationId xmlns:a16="http://schemas.microsoft.com/office/drawing/2014/main" id="{1FF2B148-28C4-E445-9CD7-06798F067480}"/>
                </a:ext>
              </a:extLst>
            </p:cNvPr>
            <p:cNvGrpSpPr/>
            <p:nvPr/>
          </p:nvGrpSpPr>
          <p:grpSpPr>
            <a:xfrm>
              <a:off x="452467" y="2220821"/>
              <a:ext cx="1257300" cy="2252664"/>
              <a:chOff x="418601" y="1690688"/>
              <a:chExt cx="1257300" cy="2252664"/>
            </a:xfrm>
          </p:grpSpPr>
          <p:sp>
            <p:nvSpPr>
              <p:cNvPr id="9" name="Rectangle 8">
                <a:extLst>
                  <a:ext uri="{FF2B5EF4-FFF2-40B4-BE49-F238E27FC236}">
                    <a16:creationId xmlns:a16="http://schemas.microsoft.com/office/drawing/2014/main" id="{4231B7ED-939F-EF42-BF03-7D9183E4B317}"/>
                  </a:ext>
                </a:extLst>
              </p:cNvPr>
              <p:cNvSpPr/>
              <p:nvPr/>
            </p:nvSpPr>
            <p:spPr>
              <a:xfrm>
                <a:off x="418601" y="1690688"/>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0" name="Straight Arrow Connector 9">
                <a:extLst>
                  <a:ext uri="{FF2B5EF4-FFF2-40B4-BE49-F238E27FC236}">
                    <a16:creationId xmlns:a16="http://schemas.microsoft.com/office/drawing/2014/main" id="{5B33D931-0491-2342-86B9-087B49AF8285}"/>
                  </a:ext>
                </a:extLst>
              </p:cNvPr>
              <p:cNvCxnSpPr>
                <a:cxnSpLocks/>
                <a:endCxn id="9" idx="0"/>
              </p:cNvCxnSpPr>
              <p:nvPr/>
            </p:nvCxnSpPr>
            <p:spPr>
              <a:xfrm flipV="1">
                <a:off x="1047251" y="1690688"/>
                <a:ext cx="0" cy="2252664"/>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7" name="Oval 6">
              <a:extLst>
                <a:ext uri="{FF2B5EF4-FFF2-40B4-BE49-F238E27FC236}">
                  <a16:creationId xmlns:a16="http://schemas.microsoft.com/office/drawing/2014/main" id="{FFA31515-3F27-904B-8177-E75F1851B607}"/>
                </a:ext>
              </a:extLst>
            </p:cNvPr>
            <p:cNvSpPr/>
            <p:nvPr/>
          </p:nvSpPr>
          <p:spPr>
            <a:xfrm>
              <a:off x="833467" y="3578133"/>
              <a:ext cx="495300" cy="2921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riangle 7">
              <a:extLst>
                <a:ext uri="{FF2B5EF4-FFF2-40B4-BE49-F238E27FC236}">
                  <a16:creationId xmlns:a16="http://schemas.microsoft.com/office/drawing/2014/main" id="{14D5F9E4-94F3-2D46-99A5-25D834C1A0E3}"/>
                </a:ext>
              </a:extLst>
            </p:cNvPr>
            <p:cNvSpPr/>
            <p:nvPr/>
          </p:nvSpPr>
          <p:spPr>
            <a:xfrm rot="10800000">
              <a:off x="771824" y="2676215"/>
              <a:ext cx="618586" cy="42456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15871196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875C6-C8E9-0641-B334-26144012734E}"/>
              </a:ext>
            </a:extLst>
          </p:cNvPr>
          <p:cNvSpPr>
            <a:spLocks noGrp="1"/>
          </p:cNvSpPr>
          <p:nvPr>
            <p:ph type="title"/>
          </p:nvPr>
        </p:nvSpPr>
        <p:spPr/>
        <p:txBody>
          <a:bodyPr/>
          <a:lstStyle/>
          <a:p>
            <a:pPr algn="ctr"/>
            <a:r>
              <a:rPr lang="en-US" b="1" dirty="0"/>
              <a:t>Creating </a:t>
            </a:r>
            <a:r>
              <a:rPr lang="en-US" b="1"/>
              <a:t>local aerated refuges</a:t>
            </a:r>
            <a:endParaRPr lang="en-US" b="1" dirty="0"/>
          </a:p>
        </p:txBody>
      </p:sp>
      <p:sp>
        <p:nvSpPr>
          <p:cNvPr id="3" name="Content Placeholder 2">
            <a:extLst>
              <a:ext uri="{FF2B5EF4-FFF2-40B4-BE49-F238E27FC236}">
                <a16:creationId xmlns:a16="http://schemas.microsoft.com/office/drawing/2014/main" id="{E0894AD7-87EF-AF44-B14E-7985B6213846}"/>
              </a:ext>
            </a:extLst>
          </p:cNvPr>
          <p:cNvSpPr>
            <a:spLocks noGrp="1"/>
          </p:cNvSpPr>
          <p:nvPr>
            <p:ph idx="1"/>
          </p:nvPr>
        </p:nvSpPr>
        <p:spPr/>
        <p:txBody>
          <a:bodyPr>
            <a:normAutofit fontScale="92500" lnSpcReduction="10000"/>
          </a:bodyPr>
          <a:lstStyle/>
          <a:p>
            <a:pPr marL="0" indent="0">
              <a:buNone/>
            </a:pPr>
            <a:r>
              <a:rPr lang="en-US" dirty="0"/>
              <a:t>Local refuges can be created using aerators. Venturi aerators are more effective than bubble plume or paddle-type aerators in shallow river environments (weir pools, residual pools or slow-flowing reaches of rivers).  Even then, they are only effective in maintaining an oxic zone from 10’s – 100’s metres from the aerator.  They can be difficult to deploy at short notice, and will require an energy source (typically a diesel aerator).  </a:t>
            </a:r>
          </a:p>
          <a:p>
            <a:pPr marL="0" indent="0">
              <a:buNone/>
            </a:pPr>
            <a:r>
              <a:rPr lang="en-US" dirty="0"/>
              <a:t>If threatened or endangered species are present, or species with unique genetic make-up, </a:t>
            </a:r>
            <a:r>
              <a:rPr lang="en-US" b="1" dirty="0"/>
              <a:t>translocation</a:t>
            </a:r>
            <a:r>
              <a:rPr lang="en-US" dirty="0"/>
              <a:t> to a safe environment should be considered.</a:t>
            </a:r>
          </a:p>
          <a:p>
            <a:pPr marL="0" indent="0">
              <a:buNone/>
            </a:pPr>
            <a:endParaRPr lang="en-US" dirty="0"/>
          </a:p>
          <a:p>
            <a:pPr marL="0" indent="0">
              <a:buNone/>
            </a:pPr>
            <a:r>
              <a:rPr lang="en-US" dirty="0"/>
              <a:t>In addition to installing aerators in the pool, other intervention strategies should be considered for managing  the inflows.</a:t>
            </a:r>
          </a:p>
        </p:txBody>
      </p:sp>
      <p:sp>
        <p:nvSpPr>
          <p:cNvPr id="4" name="TextBox 3">
            <a:extLst>
              <a:ext uri="{FF2B5EF4-FFF2-40B4-BE49-F238E27FC236}">
                <a16:creationId xmlns:a16="http://schemas.microsoft.com/office/drawing/2014/main" id="{FAE64202-70B3-5A42-812D-14A387835856}"/>
              </a:ext>
            </a:extLst>
          </p:cNvPr>
          <p:cNvSpPr txBox="1"/>
          <p:nvPr/>
        </p:nvSpPr>
        <p:spPr>
          <a:xfrm>
            <a:off x="3998759" y="5955648"/>
            <a:ext cx="4194482" cy="646331"/>
          </a:xfrm>
          <a:prstGeom prst="rect">
            <a:avLst/>
          </a:prstGeom>
          <a:noFill/>
        </p:spPr>
        <p:txBody>
          <a:bodyPr wrap="none" rtlCol="0">
            <a:spAutoFit/>
          </a:bodyPr>
          <a:lstStyle/>
          <a:p>
            <a:r>
              <a:rPr lang="en-US" sz="3600" b="1" dirty="0">
                <a:hlinkClick r:id="rId2" action="ppaction://hlinksldjump"/>
              </a:rPr>
              <a:t>Preparing for inflows</a:t>
            </a:r>
            <a:endParaRPr lang="en-US" sz="3600" b="1" dirty="0"/>
          </a:p>
        </p:txBody>
      </p:sp>
      <p:grpSp>
        <p:nvGrpSpPr>
          <p:cNvPr id="5" name="Group 4">
            <a:extLst>
              <a:ext uri="{FF2B5EF4-FFF2-40B4-BE49-F238E27FC236}">
                <a16:creationId xmlns:a16="http://schemas.microsoft.com/office/drawing/2014/main" id="{9A44930A-018B-C643-8B5B-B349BEA8EF3C}"/>
              </a:ext>
            </a:extLst>
          </p:cNvPr>
          <p:cNvGrpSpPr/>
          <p:nvPr/>
        </p:nvGrpSpPr>
        <p:grpSpPr>
          <a:xfrm>
            <a:off x="11299173" y="5416755"/>
            <a:ext cx="403200" cy="964800"/>
            <a:chOff x="452467" y="2220821"/>
            <a:chExt cx="1257300" cy="2252664"/>
          </a:xfrm>
        </p:grpSpPr>
        <p:grpSp>
          <p:nvGrpSpPr>
            <p:cNvPr id="6" name="Group 5">
              <a:extLst>
                <a:ext uri="{FF2B5EF4-FFF2-40B4-BE49-F238E27FC236}">
                  <a16:creationId xmlns:a16="http://schemas.microsoft.com/office/drawing/2014/main" id="{A04CE2A6-FC7E-DF4B-A761-A8D40C570BA5}"/>
                </a:ext>
              </a:extLst>
            </p:cNvPr>
            <p:cNvGrpSpPr/>
            <p:nvPr/>
          </p:nvGrpSpPr>
          <p:grpSpPr>
            <a:xfrm>
              <a:off x="452467" y="2220821"/>
              <a:ext cx="1257300" cy="2252664"/>
              <a:chOff x="418601" y="1690688"/>
              <a:chExt cx="1257300" cy="2252664"/>
            </a:xfrm>
          </p:grpSpPr>
          <p:sp>
            <p:nvSpPr>
              <p:cNvPr id="9" name="Rectangle 8">
                <a:extLst>
                  <a:ext uri="{FF2B5EF4-FFF2-40B4-BE49-F238E27FC236}">
                    <a16:creationId xmlns:a16="http://schemas.microsoft.com/office/drawing/2014/main" id="{847A46EC-CAC1-5841-80C3-0903C9C7183F}"/>
                  </a:ext>
                </a:extLst>
              </p:cNvPr>
              <p:cNvSpPr/>
              <p:nvPr/>
            </p:nvSpPr>
            <p:spPr>
              <a:xfrm>
                <a:off x="418601" y="1690688"/>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0" name="Straight Arrow Connector 9">
                <a:extLst>
                  <a:ext uri="{FF2B5EF4-FFF2-40B4-BE49-F238E27FC236}">
                    <a16:creationId xmlns:a16="http://schemas.microsoft.com/office/drawing/2014/main" id="{73FEADE1-8AB5-6042-B829-26C90B0A515B}"/>
                  </a:ext>
                </a:extLst>
              </p:cNvPr>
              <p:cNvCxnSpPr>
                <a:cxnSpLocks/>
                <a:endCxn id="9" idx="0"/>
              </p:cNvCxnSpPr>
              <p:nvPr/>
            </p:nvCxnSpPr>
            <p:spPr>
              <a:xfrm flipV="1">
                <a:off x="1047251" y="1690688"/>
                <a:ext cx="0" cy="2252664"/>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7" name="Oval 6">
              <a:extLst>
                <a:ext uri="{FF2B5EF4-FFF2-40B4-BE49-F238E27FC236}">
                  <a16:creationId xmlns:a16="http://schemas.microsoft.com/office/drawing/2014/main" id="{C43897FA-4E56-C942-ACAA-D49E45CD874C}"/>
                </a:ext>
              </a:extLst>
            </p:cNvPr>
            <p:cNvSpPr/>
            <p:nvPr/>
          </p:nvSpPr>
          <p:spPr>
            <a:xfrm>
              <a:off x="833467" y="3578133"/>
              <a:ext cx="495300" cy="2921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riangle 7">
              <a:extLst>
                <a:ext uri="{FF2B5EF4-FFF2-40B4-BE49-F238E27FC236}">
                  <a16:creationId xmlns:a16="http://schemas.microsoft.com/office/drawing/2014/main" id="{28161890-6E41-0C45-9A78-395476E64B0E}"/>
                </a:ext>
              </a:extLst>
            </p:cNvPr>
            <p:cNvSpPr/>
            <p:nvPr/>
          </p:nvSpPr>
          <p:spPr>
            <a:xfrm rot="10800000">
              <a:off x="771824" y="2676215"/>
              <a:ext cx="618586" cy="42456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1444791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973852-F803-1A4A-AE46-B104D05197F8}"/>
              </a:ext>
            </a:extLst>
          </p:cNvPr>
          <p:cNvSpPr>
            <a:spLocks noGrp="1"/>
          </p:cNvSpPr>
          <p:nvPr>
            <p:ph type="title"/>
          </p:nvPr>
        </p:nvSpPr>
        <p:spPr/>
        <p:txBody>
          <a:bodyPr/>
          <a:lstStyle/>
          <a:p>
            <a:pPr algn="ctr"/>
            <a:r>
              <a:rPr lang="en-US" b="1" dirty="0"/>
              <a:t>Is water expected to go out onto the floodplain?</a:t>
            </a:r>
          </a:p>
        </p:txBody>
      </p:sp>
      <p:sp>
        <p:nvSpPr>
          <p:cNvPr id="3" name="TextBox 2">
            <a:extLst>
              <a:ext uri="{FF2B5EF4-FFF2-40B4-BE49-F238E27FC236}">
                <a16:creationId xmlns:a16="http://schemas.microsoft.com/office/drawing/2014/main" id="{4D3513D2-20C8-6F49-9124-210EA0D58034}"/>
              </a:ext>
            </a:extLst>
          </p:cNvPr>
          <p:cNvSpPr txBox="1"/>
          <p:nvPr/>
        </p:nvSpPr>
        <p:spPr>
          <a:xfrm>
            <a:off x="3600000" y="3023986"/>
            <a:ext cx="804900" cy="646331"/>
          </a:xfrm>
          <a:prstGeom prst="rect">
            <a:avLst/>
          </a:prstGeom>
          <a:noFill/>
        </p:spPr>
        <p:txBody>
          <a:bodyPr wrap="none" rtlCol="0">
            <a:spAutoFit/>
          </a:bodyPr>
          <a:lstStyle/>
          <a:p>
            <a:r>
              <a:rPr lang="en-US" sz="3600" b="1" dirty="0">
                <a:solidFill>
                  <a:srgbClr val="00B050"/>
                </a:solidFill>
                <a:hlinkClick r:id="rId2" action="ppaction://hlinksldjump"/>
              </a:rPr>
              <a:t>Yes</a:t>
            </a:r>
            <a:endParaRPr lang="en-US" sz="3600" b="1" dirty="0">
              <a:solidFill>
                <a:srgbClr val="00B050"/>
              </a:solidFill>
            </a:endParaRPr>
          </a:p>
        </p:txBody>
      </p:sp>
      <p:sp>
        <p:nvSpPr>
          <p:cNvPr id="4" name="TextBox 3">
            <a:extLst>
              <a:ext uri="{FF2B5EF4-FFF2-40B4-BE49-F238E27FC236}">
                <a16:creationId xmlns:a16="http://schemas.microsoft.com/office/drawing/2014/main" id="{5F958EA5-264D-5043-9E0F-9FC1CDB13637}"/>
              </a:ext>
            </a:extLst>
          </p:cNvPr>
          <p:cNvSpPr txBox="1"/>
          <p:nvPr/>
        </p:nvSpPr>
        <p:spPr>
          <a:xfrm>
            <a:off x="7830000" y="3023986"/>
            <a:ext cx="737702" cy="646331"/>
          </a:xfrm>
          <a:prstGeom prst="rect">
            <a:avLst/>
          </a:prstGeom>
          <a:noFill/>
        </p:spPr>
        <p:txBody>
          <a:bodyPr wrap="none" rtlCol="0">
            <a:spAutoFit/>
          </a:bodyPr>
          <a:lstStyle/>
          <a:p>
            <a:r>
              <a:rPr lang="en-US" sz="3600" b="1" dirty="0">
                <a:hlinkClick r:id="rId3" action="ppaction://hlinksldjump"/>
              </a:rPr>
              <a:t>No</a:t>
            </a:r>
            <a:endParaRPr lang="en-US" sz="3600" b="1" dirty="0"/>
          </a:p>
        </p:txBody>
      </p:sp>
      <p:cxnSp>
        <p:nvCxnSpPr>
          <p:cNvPr id="5" name="Straight Arrow Connector 4">
            <a:extLst>
              <a:ext uri="{FF2B5EF4-FFF2-40B4-BE49-F238E27FC236}">
                <a16:creationId xmlns:a16="http://schemas.microsoft.com/office/drawing/2014/main" id="{28EDACC4-DCB9-1848-8208-5CF930EE0E1B}"/>
              </a:ext>
            </a:extLst>
          </p:cNvPr>
          <p:cNvCxnSpPr>
            <a:cxnSpLocks/>
          </p:cNvCxnSpPr>
          <p:nvPr/>
        </p:nvCxnSpPr>
        <p:spPr>
          <a:xfrm flipV="1">
            <a:off x="1081117" y="2220821"/>
            <a:ext cx="0" cy="22526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1731D427-3CE2-9940-AAC8-3EF48808A1DB}"/>
              </a:ext>
            </a:extLst>
          </p:cNvPr>
          <p:cNvCxnSpPr>
            <a:cxnSpLocks/>
            <a:endCxn id="7" idx="0"/>
          </p:cNvCxnSpPr>
          <p:nvPr/>
        </p:nvCxnSpPr>
        <p:spPr>
          <a:xfrm flipV="1">
            <a:off x="1083259" y="2220823"/>
            <a:ext cx="0" cy="22526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15EC8FA3-801C-6F40-8718-FF0472B96EC7}"/>
              </a:ext>
            </a:extLst>
          </p:cNvPr>
          <p:cNvGrpSpPr/>
          <p:nvPr/>
        </p:nvGrpSpPr>
        <p:grpSpPr>
          <a:xfrm>
            <a:off x="454609" y="2220823"/>
            <a:ext cx="1257300" cy="2252662"/>
            <a:chOff x="452467" y="2220821"/>
            <a:chExt cx="1257300" cy="2252662"/>
          </a:xfrm>
        </p:grpSpPr>
        <p:sp>
          <p:nvSpPr>
            <p:cNvPr id="7" name="Rectangle 6">
              <a:extLst>
                <a:ext uri="{FF2B5EF4-FFF2-40B4-BE49-F238E27FC236}">
                  <a16:creationId xmlns:a16="http://schemas.microsoft.com/office/drawing/2014/main" id="{53899E99-F65E-B944-89D8-4DD94FEA6570}"/>
                </a:ext>
              </a:extLst>
            </p:cNvPr>
            <p:cNvSpPr/>
            <p:nvPr/>
          </p:nvSpPr>
          <p:spPr>
            <a:xfrm>
              <a:off x="452467" y="2220821"/>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ounded Rectangle 8">
              <a:extLst>
                <a:ext uri="{FF2B5EF4-FFF2-40B4-BE49-F238E27FC236}">
                  <a16:creationId xmlns:a16="http://schemas.microsoft.com/office/drawing/2014/main" id="{F11A6D0F-33AB-DA4B-8C29-3241AB664027}"/>
                </a:ext>
              </a:extLst>
            </p:cNvPr>
            <p:cNvSpPr/>
            <p:nvPr/>
          </p:nvSpPr>
          <p:spPr>
            <a:xfrm>
              <a:off x="572605" y="3145591"/>
              <a:ext cx="373626" cy="403122"/>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 name="Straight Arrow Connector 11">
              <a:extLst>
                <a:ext uri="{FF2B5EF4-FFF2-40B4-BE49-F238E27FC236}">
                  <a16:creationId xmlns:a16="http://schemas.microsoft.com/office/drawing/2014/main" id="{831C7C64-AF83-C642-BD85-8E0C93D7F391}"/>
                </a:ext>
              </a:extLst>
            </p:cNvPr>
            <p:cNvCxnSpPr>
              <a:endCxn id="9" idx="2"/>
            </p:cNvCxnSpPr>
            <p:nvPr/>
          </p:nvCxnSpPr>
          <p:spPr>
            <a:xfrm flipH="1" flipV="1">
              <a:off x="759418" y="3548713"/>
              <a:ext cx="321699" cy="374357"/>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18664819-FD3F-EE42-8597-5945FF6B71C0}"/>
                </a:ext>
              </a:extLst>
            </p:cNvPr>
            <p:cNvCxnSpPr>
              <a:stCxn id="9" idx="0"/>
            </p:cNvCxnSpPr>
            <p:nvPr/>
          </p:nvCxnSpPr>
          <p:spPr>
            <a:xfrm flipV="1">
              <a:off x="759418" y="2781300"/>
              <a:ext cx="321699" cy="364291"/>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13" name="Rectangle 12">
            <a:extLst>
              <a:ext uri="{FF2B5EF4-FFF2-40B4-BE49-F238E27FC236}">
                <a16:creationId xmlns:a16="http://schemas.microsoft.com/office/drawing/2014/main" id="{EAC2AEAF-0AB2-BF4A-AC52-D9E6A7D52D52}"/>
              </a:ext>
            </a:extLst>
          </p:cNvPr>
          <p:cNvSpPr/>
          <p:nvPr/>
        </p:nvSpPr>
        <p:spPr>
          <a:xfrm>
            <a:off x="5226499" y="6203633"/>
            <a:ext cx="1739002" cy="400110"/>
          </a:xfrm>
          <a:prstGeom prst="rect">
            <a:avLst/>
          </a:prstGeom>
        </p:spPr>
        <p:txBody>
          <a:bodyPr wrap="none">
            <a:spAutoFit/>
          </a:bodyPr>
          <a:lstStyle/>
          <a:p>
            <a:r>
              <a:rPr lang="en-US" sz="2000" b="1" dirty="0">
                <a:hlinkClick r:id="rId4" action="ppaction://hlinksldjump"/>
              </a:rPr>
              <a:t>Return to start</a:t>
            </a:r>
            <a:endParaRPr lang="en-US" sz="2000" b="1" dirty="0"/>
          </a:p>
        </p:txBody>
      </p:sp>
    </p:spTree>
    <p:extLst>
      <p:ext uri="{BB962C8B-B14F-4D97-AF65-F5344CB8AC3E}">
        <p14:creationId xmlns:p14="http://schemas.microsoft.com/office/powerpoint/2010/main" val="329888979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FA43B7-8AF2-7F47-85BA-6E2773AA6214}"/>
              </a:ext>
            </a:extLst>
          </p:cNvPr>
          <p:cNvSpPr>
            <a:spLocks noGrp="1"/>
          </p:cNvSpPr>
          <p:nvPr>
            <p:ph type="title"/>
          </p:nvPr>
        </p:nvSpPr>
        <p:spPr>
          <a:xfrm>
            <a:off x="838199" y="871538"/>
            <a:ext cx="10577513" cy="2571750"/>
          </a:xfrm>
        </p:spPr>
        <p:txBody>
          <a:bodyPr>
            <a:noAutofit/>
          </a:bodyPr>
          <a:lstStyle/>
          <a:p>
            <a:r>
              <a:rPr lang="en-US" sz="2800" dirty="0"/>
              <a:t>There is a heightened risk of hypoxic throughout the water column following destratification of the pool.  Destratification can be caused either by increased inflows or, a cool change.  The impact of destratification on dissolved oxygen concentration in the water column needs to be assessed</a:t>
            </a:r>
            <a:br>
              <a:rPr lang="en-US" sz="2800" dirty="0"/>
            </a:br>
            <a:br>
              <a:rPr lang="en-US" sz="2800" b="1" dirty="0"/>
            </a:br>
            <a:r>
              <a:rPr lang="en-US" sz="2800" b="1" dirty="0"/>
              <a:t>Action:</a:t>
            </a:r>
            <a:r>
              <a:rPr lang="en-US" sz="2800" dirty="0"/>
              <a:t> Use the </a:t>
            </a:r>
            <a:r>
              <a:rPr lang="en-US" sz="2800" b="1" dirty="0">
                <a:solidFill>
                  <a:srgbClr val="00B050"/>
                </a:solidFill>
                <a:hlinkClick r:id="rId2" action="ppaction://hlinksldjump"/>
              </a:rPr>
              <a:t>tool for predicting hypoxia in a pool following destratification</a:t>
            </a:r>
            <a:r>
              <a:rPr lang="en-US" sz="2800" b="1" dirty="0">
                <a:hlinkClick r:id="rId2" action="ppaction://hlinksldjump"/>
              </a:rPr>
              <a:t> </a:t>
            </a:r>
            <a:r>
              <a:rPr lang="en-US" sz="2800" dirty="0"/>
              <a:t>to estimate the dissolved oxygen in the weir pool following mixing.</a:t>
            </a:r>
          </a:p>
        </p:txBody>
      </p:sp>
      <p:sp>
        <p:nvSpPr>
          <p:cNvPr id="3" name="TextBox 2">
            <a:extLst>
              <a:ext uri="{FF2B5EF4-FFF2-40B4-BE49-F238E27FC236}">
                <a16:creationId xmlns:a16="http://schemas.microsoft.com/office/drawing/2014/main" id="{41E9BB38-4924-5E4E-9282-D27F13379894}"/>
              </a:ext>
            </a:extLst>
          </p:cNvPr>
          <p:cNvSpPr txBox="1"/>
          <p:nvPr/>
        </p:nvSpPr>
        <p:spPr>
          <a:xfrm>
            <a:off x="838199" y="4286251"/>
            <a:ext cx="4798859" cy="1077218"/>
          </a:xfrm>
          <a:prstGeom prst="rect">
            <a:avLst/>
          </a:prstGeom>
          <a:noFill/>
        </p:spPr>
        <p:txBody>
          <a:bodyPr wrap="square" rtlCol="0">
            <a:spAutoFit/>
          </a:bodyPr>
          <a:lstStyle/>
          <a:p>
            <a:pPr algn="ctr"/>
            <a:r>
              <a:rPr lang="en-US" sz="3200" b="1" dirty="0">
                <a:hlinkClick r:id="rId3" action="ppaction://hlinksldjump"/>
              </a:rPr>
              <a:t>Predicted dissolved oxygen concentration is &lt;3 mg/L</a:t>
            </a:r>
            <a:endParaRPr lang="en-US" sz="3200" b="1" dirty="0"/>
          </a:p>
        </p:txBody>
      </p:sp>
      <p:sp>
        <p:nvSpPr>
          <p:cNvPr id="4" name="TextBox 3">
            <a:extLst>
              <a:ext uri="{FF2B5EF4-FFF2-40B4-BE49-F238E27FC236}">
                <a16:creationId xmlns:a16="http://schemas.microsoft.com/office/drawing/2014/main" id="{1F251686-0A10-4D4A-9198-B973336492C7}"/>
              </a:ext>
            </a:extLst>
          </p:cNvPr>
          <p:cNvSpPr txBox="1"/>
          <p:nvPr/>
        </p:nvSpPr>
        <p:spPr>
          <a:xfrm>
            <a:off x="6499806" y="4286251"/>
            <a:ext cx="4798859" cy="1077218"/>
          </a:xfrm>
          <a:prstGeom prst="rect">
            <a:avLst/>
          </a:prstGeom>
          <a:noFill/>
        </p:spPr>
        <p:txBody>
          <a:bodyPr wrap="square" rtlCol="0">
            <a:spAutoFit/>
          </a:bodyPr>
          <a:lstStyle/>
          <a:p>
            <a:pPr algn="ctr"/>
            <a:r>
              <a:rPr lang="en-US" sz="3200" b="1" dirty="0">
                <a:hlinkClick r:id="rId4" action="ppaction://hlinksldjump"/>
              </a:rPr>
              <a:t>Predicted dissolved oxygen concentration is &gt;3 mg/L</a:t>
            </a:r>
            <a:endParaRPr lang="en-US" sz="3200" b="1" dirty="0"/>
          </a:p>
        </p:txBody>
      </p:sp>
      <p:sp>
        <p:nvSpPr>
          <p:cNvPr id="9" name="Rectangle 8">
            <a:extLst>
              <a:ext uri="{FF2B5EF4-FFF2-40B4-BE49-F238E27FC236}">
                <a16:creationId xmlns:a16="http://schemas.microsoft.com/office/drawing/2014/main" id="{1A88248D-75E4-9145-8F3A-ADD02F7DC98D}"/>
              </a:ext>
            </a:extLst>
          </p:cNvPr>
          <p:cNvSpPr/>
          <p:nvPr/>
        </p:nvSpPr>
        <p:spPr>
          <a:xfrm>
            <a:off x="5226499" y="6203633"/>
            <a:ext cx="1739002" cy="400110"/>
          </a:xfrm>
          <a:prstGeom prst="rect">
            <a:avLst/>
          </a:prstGeom>
        </p:spPr>
        <p:txBody>
          <a:bodyPr wrap="none">
            <a:spAutoFit/>
          </a:bodyPr>
          <a:lstStyle/>
          <a:p>
            <a:r>
              <a:rPr lang="en-US" sz="2000" b="1" dirty="0">
                <a:hlinkClick r:id="rId5" action="ppaction://hlinksldjump"/>
              </a:rPr>
              <a:t>Return to start</a:t>
            </a:r>
            <a:endParaRPr lang="en-US" sz="2000" b="1" dirty="0"/>
          </a:p>
        </p:txBody>
      </p:sp>
      <p:grpSp>
        <p:nvGrpSpPr>
          <p:cNvPr id="11" name="Group 10">
            <a:extLst>
              <a:ext uri="{FF2B5EF4-FFF2-40B4-BE49-F238E27FC236}">
                <a16:creationId xmlns:a16="http://schemas.microsoft.com/office/drawing/2014/main" id="{103C2AE5-4940-5948-BD47-E163757B3EDC}"/>
              </a:ext>
            </a:extLst>
          </p:cNvPr>
          <p:cNvGrpSpPr/>
          <p:nvPr/>
        </p:nvGrpSpPr>
        <p:grpSpPr>
          <a:xfrm>
            <a:off x="11299173" y="5416755"/>
            <a:ext cx="403200" cy="964800"/>
            <a:chOff x="452467" y="2220821"/>
            <a:chExt cx="1257300" cy="2252664"/>
          </a:xfrm>
        </p:grpSpPr>
        <p:grpSp>
          <p:nvGrpSpPr>
            <p:cNvPr id="12" name="Group 11">
              <a:extLst>
                <a:ext uri="{FF2B5EF4-FFF2-40B4-BE49-F238E27FC236}">
                  <a16:creationId xmlns:a16="http://schemas.microsoft.com/office/drawing/2014/main" id="{B54553C8-AC4E-C449-A1B3-A07109783AF3}"/>
                </a:ext>
              </a:extLst>
            </p:cNvPr>
            <p:cNvGrpSpPr/>
            <p:nvPr/>
          </p:nvGrpSpPr>
          <p:grpSpPr>
            <a:xfrm>
              <a:off x="452467" y="2220821"/>
              <a:ext cx="1257300" cy="2252664"/>
              <a:chOff x="418601" y="1690688"/>
              <a:chExt cx="1257300" cy="2252664"/>
            </a:xfrm>
          </p:grpSpPr>
          <p:sp>
            <p:nvSpPr>
              <p:cNvPr id="15" name="Rectangle 14">
                <a:extLst>
                  <a:ext uri="{FF2B5EF4-FFF2-40B4-BE49-F238E27FC236}">
                    <a16:creationId xmlns:a16="http://schemas.microsoft.com/office/drawing/2014/main" id="{E971BDD9-DD37-BE45-A877-8AD0BBE054E3}"/>
                  </a:ext>
                </a:extLst>
              </p:cNvPr>
              <p:cNvSpPr/>
              <p:nvPr/>
            </p:nvSpPr>
            <p:spPr>
              <a:xfrm>
                <a:off x="418601" y="1690688"/>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6" name="Straight Arrow Connector 15">
                <a:extLst>
                  <a:ext uri="{FF2B5EF4-FFF2-40B4-BE49-F238E27FC236}">
                    <a16:creationId xmlns:a16="http://schemas.microsoft.com/office/drawing/2014/main" id="{55485DF6-60D3-8748-AA83-3FCD67BA82EE}"/>
                  </a:ext>
                </a:extLst>
              </p:cNvPr>
              <p:cNvCxnSpPr>
                <a:cxnSpLocks/>
                <a:endCxn id="15" idx="0"/>
              </p:cNvCxnSpPr>
              <p:nvPr/>
            </p:nvCxnSpPr>
            <p:spPr>
              <a:xfrm flipV="1">
                <a:off x="1047251" y="1690688"/>
                <a:ext cx="0" cy="2252664"/>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13" name="Oval 12">
              <a:extLst>
                <a:ext uri="{FF2B5EF4-FFF2-40B4-BE49-F238E27FC236}">
                  <a16:creationId xmlns:a16="http://schemas.microsoft.com/office/drawing/2014/main" id="{B588ABB1-37C0-9E45-8B44-B84FB4FB5645}"/>
                </a:ext>
              </a:extLst>
            </p:cNvPr>
            <p:cNvSpPr/>
            <p:nvPr/>
          </p:nvSpPr>
          <p:spPr>
            <a:xfrm>
              <a:off x="833467" y="3578133"/>
              <a:ext cx="495300" cy="2921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riangle 13">
              <a:extLst>
                <a:ext uri="{FF2B5EF4-FFF2-40B4-BE49-F238E27FC236}">
                  <a16:creationId xmlns:a16="http://schemas.microsoft.com/office/drawing/2014/main" id="{830D875C-AF60-8740-903D-9200B986D528}"/>
                </a:ext>
              </a:extLst>
            </p:cNvPr>
            <p:cNvSpPr/>
            <p:nvPr/>
          </p:nvSpPr>
          <p:spPr>
            <a:xfrm rot="10800000">
              <a:off x="771824" y="2676215"/>
              <a:ext cx="618586" cy="42456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9787258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E7A2C6-2205-2E43-91F7-4D588D753EC1}"/>
              </a:ext>
            </a:extLst>
          </p:cNvPr>
          <p:cNvSpPr>
            <a:spLocks noGrp="1"/>
          </p:cNvSpPr>
          <p:nvPr>
            <p:ph type="title"/>
          </p:nvPr>
        </p:nvSpPr>
        <p:spPr>
          <a:xfrm>
            <a:off x="838200" y="363600"/>
            <a:ext cx="10515600" cy="1325563"/>
          </a:xfrm>
        </p:spPr>
        <p:txBody>
          <a:bodyPr/>
          <a:lstStyle/>
          <a:p>
            <a:pPr algn="ctr"/>
            <a:r>
              <a:rPr lang="en-US" b="1" dirty="0"/>
              <a:t>Is the target reach a weir pool or other impoundment?</a:t>
            </a:r>
          </a:p>
        </p:txBody>
      </p:sp>
      <p:sp>
        <p:nvSpPr>
          <p:cNvPr id="3" name="TextBox 2">
            <a:extLst>
              <a:ext uri="{FF2B5EF4-FFF2-40B4-BE49-F238E27FC236}">
                <a16:creationId xmlns:a16="http://schemas.microsoft.com/office/drawing/2014/main" id="{E4F2BE61-5291-6746-8F3A-7C586EC12DEF}"/>
              </a:ext>
            </a:extLst>
          </p:cNvPr>
          <p:cNvSpPr txBox="1"/>
          <p:nvPr/>
        </p:nvSpPr>
        <p:spPr>
          <a:xfrm>
            <a:off x="3600000" y="3024000"/>
            <a:ext cx="804900" cy="646331"/>
          </a:xfrm>
          <a:prstGeom prst="rect">
            <a:avLst/>
          </a:prstGeom>
          <a:noFill/>
        </p:spPr>
        <p:txBody>
          <a:bodyPr wrap="none" rtlCol="0">
            <a:spAutoFit/>
          </a:bodyPr>
          <a:lstStyle/>
          <a:p>
            <a:r>
              <a:rPr lang="en-US" sz="3600" b="1" dirty="0">
                <a:hlinkClick r:id="rId2" action="ppaction://hlinksldjump"/>
              </a:rPr>
              <a:t>Yes</a:t>
            </a:r>
            <a:endParaRPr lang="en-US" sz="3600" b="1" dirty="0"/>
          </a:p>
        </p:txBody>
      </p:sp>
      <p:sp>
        <p:nvSpPr>
          <p:cNvPr id="4" name="TextBox 3">
            <a:extLst>
              <a:ext uri="{FF2B5EF4-FFF2-40B4-BE49-F238E27FC236}">
                <a16:creationId xmlns:a16="http://schemas.microsoft.com/office/drawing/2014/main" id="{5064220B-81A3-2445-80AC-4EEFF8BD0E02}"/>
              </a:ext>
            </a:extLst>
          </p:cNvPr>
          <p:cNvSpPr txBox="1"/>
          <p:nvPr/>
        </p:nvSpPr>
        <p:spPr>
          <a:xfrm>
            <a:off x="7835400" y="3024000"/>
            <a:ext cx="737702" cy="646331"/>
          </a:xfrm>
          <a:prstGeom prst="rect">
            <a:avLst/>
          </a:prstGeom>
          <a:noFill/>
        </p:spPr>
        <p:txBody>
          <a:bodyPr wrap="none" rtlCol="0">
            <a:spAutoFit/>
          </a:bodyPr>
          <a:lstStyle/>
          <a:p>
            <a:r>
              <a:rPr lang="en-US" sz="3600" b="1" dirty="0">
                <a:solidFill>
                  <a:srgbClr val="00B050"/>
                </a:solidFill>
                <a:hlinkClick r:id="rId3" action="ppaction://hlinksldjump"/>
              </a:rPr>
              <a:t>No</a:t>
            </a:r>
            <a:endParaRPr lang="en-US" sz="3600" b="1" dirty="0">
              <a:solidFill>
                <a:srgbClr val="00B050"/>
              </a:solidFill>
            </a:endParaRPr>
          </a:p>
        </p:txBody>
      </p:sp>
      <p:grpSp>
        <p:nvGrpSpPr>
          <p:cNvPr id="12" name="Group 11">
            <a:extLst>
              <a:ext uri="{FF2B5EF4-FFF2-40B4-BE49-F238E27FC236}">
                <a16:creationId xmlns:a16="http://schemas.microsoft.com/office/drawing/2014/main" id="{E720D16A-B67C-FB49-8A5C-5E04F1FEF4C7}"/>
              </a:ext>
            </a:extLst>
          </p:cNvPr>
          <p:cNvGrpSpPr/>
          <p:nvPr/>
        </p:nvGrpSpPr>
        <p:grpSpPr>
          <a:xfrm>
            <a:off x="452467" y="2194144"/>
            <a:ext cx="1257300" cy="2252663"/>
            <a:chOff x="418601" y="1690688"/>
            <a:chExt cx="1257300" cy="2252663"/>
          </a:xfrm>
        </p:grpSpPr>
        <p:sp>
          <p:nvSpPr>
            <p:cNvPr id="9" name="Rectangle 8">
              <a:extLst>
                <a:ext uri="{FF2B5EF4-FFF2-40B4-BE49-F238E27FC236}">
                  <a16:creationId xmlns:a16="http://schemas.microsoft.com/office/drawing/2014/main" id="{2CABA7DF-16CF-254D-A2D1-C4C2167EB2EF}"/>
                </a:ext>
              </a:extLst>
            </p:cNvPr>
            <p:cNvSpPr/>
            <p:nvPr/>
          </p:nvSpPr>
          <p:spPr>
            <a:xfrm>
              <a:off x="418601" y="1690688"/>
              <a:ext cx="1257300" cy="22526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0" name="Straight Arrow Connector 9">
              <a:extLst>
                <a:ext uri="{FF2B5EF4-FFF2-40B4-BE49-F238E27FC236}">
                  <a16:creationId xmlns:a16="http://schemas.microsoft.com/office/drawing/2014/main" id="{714A5C5C-1225-C24B-A85C-D4F61784F744}"/>
                </a:ext>
              </a:extLst>
            </p:cNvPr>
            <p:cNvCxnSpPr>
              <a:cxnSpLocks/>
              <a:endCxn id="11" idx="0"/>
            </p:cNvCxnSpPr>
            <p:nvPr/>
          </p:nvCxnSpPr>
          <p:spPr>
            <a:xfrm flipV="1">
              <a:off x="1047251" y="2242779"/>
              <a:ext cx="0" cy="170057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1" name="Triangle 10">
              <a:extLst>
                <a:ext uri="{FF2B5EF4-FFF2-40B4-BE49-F238E27FC236}">
                  <a16:creationId xmlns:a16="http://schemas.microsoft.com/office/drawing/2014/main" id="{0AFB78E6-439B-4D4C-ADD1-CB819B9D3AAA}"/>
                </a:ext>
              </a:extLst>
            </p:cNvPr>
            <p:cNvSpPr/>
            <p:nvPr/>
          </p:nvSpPr>
          <p:spPr>
            <a:xfrm rot="10800000">
              <a:off x="676315" y="1690688"/>
              <a:ext cx="741872" cy="552091"/>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 name="Rectangle 12">
            <a:extLst>
              <a:ext uri="{FF2B5EF4-FFF2-40B4-BE49-F238E27FC236}">
                <a16:creationId xmlns:a16="http://schemas.microsoft.com/office/drawing/2014/main" id="{48395A69-55CC-0D42-9500-F21EFDEFA952}"/>
              </a:ext>
            </a:extLst>
          </p:cNvPr>
          <p:cNvSpPr/>
          <p:nvPr/>
        </p:nvSpPr>
        <p:spPr>
          <a:xfrm>
            <a:off x="452467" y="4655026"/>
            <a:ext cx="1270000" cy="1169551"/>
          </a:xfrm>
          <a:prstGeom prst="rect">
            <a:avLst/>
          </a:prstGeom>
        </p:spPr>
        <p:txBody>
          <a:bodyPr wrap="square">
            <a:spAutoFit/>
          </a:bodyPr>
          <a:lstStyle/>
          <a:p>
            <a:pPr algn="ctr"/>
            <a:r>
              <a:rPr lang="en-US" sz="1400" dirty="0"/>
              <a:t>A still flowing main channel with d/s weir pool as the target reach</a:t>
            </a:r>
          </a:p>
        </p:txBody>
      </p:sp>
      <p:sp>
        <p:nvSpPr>
          <p:cNvPr id="14" name="Rectangle 13">
            <a:extLst>
              <a:ext uri="{FF2B5EF4-FFF2-40B4-BE49-F238E27FC236}">
                <a16:creationId xmlns:a16="http://schemas.microsoft.com/office/drawing/2014/main" id="{CE29CB1F-0858-6445-BE6C-BACDD06AB2B8}"/>
              </a:ext>
            </a:extLst>
          </p:cNvPr>
          <p:cNvSpPr/>
          <p:nvPr/>
        </p:nvSpPr>
        <p:spPr>
          <a:xfrm>
            <a:off x="5226499" y="6203633"/>
            <a:ext cx="1739002" cy="400110"/>
          </a:xfrm>
          <a:prstGeom prst="rect">
            <a:avLst/>
          </a:prstGeom>
        </p:spPr>
        <p:txBody>
          <a:bodyPr wrap="none">
            <a:spAutoFit/>
          </a:bodyPr>
          <a:lstStyle/>
          <a:p>
            <a:r>
              <a:rPr lang="en-US" sz="2000" b="1" dirty="0">
                <a:hlinkClick r:id="rId4" action="ppaction://hlinksldjump"/>
              </a:rPr>
              <a:t>Return to start</a:t>
            </a:r>
            <a:endParaRPr lang="en-US" sz="2000" b="1" dirty="0"/>
          </a:p>
        </p:txBody>
      </p:sp>
    </p:spTree>
    <p:extLst>
      <p:ext uri="{BB962C8B-B14F-4D97-AF65-F5344CB8AC3E}">
        <p14:creationId xmlns:p14="http://schemas.microsoft.com/office/powerpoint/2010/main" val="42049977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1936</TotalTime>
  <Words>4956</Words>
  <Application>Microsoft Macintosh PowerPoint</Application>
  <PresentationFormat>Widescreen</PresentationFormat>
  <Paragraphs>330</Paragraphs>
  <Slides>80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80</vt:i4>
      </vt:variant>
    </vt:vector>
  </HeadingPairs>
  <TitlesOfParts>
    <vt:vector size="85" baseType="lpstr">
      <vt:lpstr>Arial</vt:lpstr>
      <vt:lpstr>Calibri</vt:lpstr>
      <vt:lpstr>Calibri Light</vt:lpstr>
      <vt:lpstr>Times New Roman</vt:lpstr>
      <vt:lpstr>Office Theme</vt:lpstr>
      <vt:lpstr>A decision tool to help protect fish stocks in a targeted reach following a river re-start </vt:lpstr>
      <vt:lpstr>Disclaimer</vt:lpstr>
      <vt:lpstr>Is this a managed flow?</vt:lpstr>
      <vt:lpstr>Can the flow be delayed until somewhere between mid-autumn and mid-spring?</vt:lpstr>
      <vt:lpstr>If at all possible it is recommended that the flow be delayed until the air and water temperatures are cooler.  The reason is that many of the drivers of hypoxia are mediated by temperature.  The higher the water temperature, the more likely an hypoxic event will occur.  Fish kills caused by planned flows should be avoided.</vt:lpstr>
      <vt:lpstr>Is water still flowing in the target reach?</vt:lpstr>
      <vt:lpstr>Is water expected to go out onto the floodplain?</vt:lpstr>
      <vt:lpstr>Is water expected to go out onto the floodplain?</vt:lpstr>
      <vt:lpstr>Is the target reach a weir pool or other impoundment?</vt:lpstr>
      <vt:lpstr>Is there a significant dry tributary or tributaries upstream of the weir pool?*</vt:lpstr>
      <vt:lpstr>Is there a significant dry tributary or tributaries upstream of the target reach?*</vt:lpstr>
      <vt:lpstr>There is little risk of hypoxia at the target reach at the current time.  Continue to monitor dissolved oxygen in the target reach and assess any changes in condition that could lead to the onset of hypoxia (see Baldwin, 2021).</vt:lpstr>
      <vt:lpstr>Have there been recent fires in the upper catchment?</vt:lpstr>
      <vt:lpstr>Have there been recent fires in the upper catchment?</vt:lpstr>
      <vt:lpstr>The fish population in the weir pool may be at risk from hypoxia caused by destratification in the weir pool and from hypoxic inflows from upstream.  Assess the risk from potential destratification first  then the risk of hypoxia from upstream sources</vt:lpstr>
      <vt:lpstr>The fish population in the weir pool may be at risk from hypoxia caused by destratification in the weir pool and from hypoxic inflows.  Assess the risk from potential destratification first then from inflows contaminated by fire residue.</vt:lpstr>
      <vt:lpstr>Can you measure the oxygen profile throughout the water column in the weir pool at a number of locations.</vt:lpstr>
      <vt:lpstr>Is the dissolved oxygen concentration at the bottom of the weir pool &lt; 3 mg/L?</vt:lpstr>
      <vt:lpstr>There is a heightened risk of hypoxic throughout the water column following destratification of the weir pool.  Destratification can be caused either by increased inflows or, a cool change.  The impact of destratification on dissolved oxygen concentration in the water column needs to be assessed  Action: Use the tool for predicting hypoxia in a pool following destratification to estimate the dissolved oxygen in the weir pool following mixing.</vt:lpstr>
      <vt:lpstr>There is little risk of hypoxia throughout the water column caused solely by destratification of the weir pool.  However, there may be other sources of hypoxia from upstream</vt:lpstr>
      <vt:lpstr>Can’t measure DO concentration profile throughout the water column</vt:lpstr>
      <vt:lpstr>There is a significant risk of a fish kill occurring in the weir pool caused by hypoxia following destratification.  The lower the predicted dissolved oxygen concentration following destratification the higher the risk.    Is the weir structure undershot?  </vt:lpstr>
      <vt:lpstr>Draining the hypolimnion</vt:lpstr>
      <vt:lpstr>Creating local aerated refuges</vt:lpstr>
      <vt:lpstr>Have there been recent fires in the upper catchment?</vt:lpstr>
      <vt:lpstr>Have there been recent fires in the upper catchment?</vt:lpstr>
      <vt:lpstr>Is this the first or second major inflow from the fire field since the fire?</vt:lpstr>
      <vt:lpstr>Is this the first or second major inflow from the fire field since the fire?</vt:lpstr>
      <vt:lpstr>PowerPoint Presentation</vt:lpstr>
      <vt:lpstr>PowerPoint Presentation</vt:lpstr>
      <vt:lpstr>PowerPoint Presentation</vt:lpstr>
      <vt:lpstr>Flowing channel as target reach; hypoxic risk from inflows from previously dry tributary or tributaries</vt:lpstr>
      <vt:lpstr>FM &gt;&gt; FT</vt:lpstr>
      <vt:lpstr>FM ∼ FT</vt:lpstr>
      <vt:lpstr>FM &lt; FT</vt:lpstr>
      <vt:lpstr>Intervention Options: Dilution Flows</vt:lpstr>
      <vt:lpstr>Intervention Options: Intercepting the hypoxic flow front</vt:lpstr>
      <vt:lpstr>Using Irrigation Infrastructure</vt:lpstr>
      <vt:lpstr>Intervention Options: Off-River Diversion </vt:lpstr>
      <vt:lpstr>Dilution flows</vt:lpstr>
      <vt:lpstr>Off-River Diversion</vt:lpstr>
      <vt:lpstr>Isolated pools (including weir pools) scattered along a dry river channel</vt:lpstr>
      <vt:lpstr>Intervention Options: Intercepting the hypoxic flow-front</vt:lpstr>
      <vt:lpstr>Using Pumping Infrastructure</vt:lpstr>
      <vt:lpstr>Intervention Options: Off River Diversion </vt:lpstr>
      <vt:lpstr>Off River Diversion</vt:lpstr>
      <vt:lpstr>Has overbank flows (flooding) commenced?</vt:lpstr>
      <vt:lpstr>Has overbank flows (flooding) commenced?</vt:lpstr>
      <vt:lpstr>Action: Run the Blackwater Risk Assessment Tool (or equivalent)</vt:lpstr>
      <vt:lpstr>Action: Run the Blackwater Risk Assessment Tool (or equivalent)</vt:lpstr>
      <vt:lpstr>Re-consider the managed flood</vt:lpstr>
      <vt:lpstr>Monitor the main channel to assess dissolved oxygen concentrations. If dissolved oxygen concentrations in the main channel fall below about 3 - 3.5 mg/L start assessing potential management interventions.</vt:lpstr>
      <vt:lpstr>Can you measure dissolved oxygen concentrations in the flood water near the point where it is expected to return to the main channel?</vt:lpstr>
      <vt:lpstr>Action 1: Determine dissolved oxygen concentrations in the flood water on the floodplain. Action 2: Run the Dilution Module in the Blackwater Intervention Assessment Tool to estimate the dissolved oxygen concentration in the main channel following return of the flood water</vt:lpstr>
      <vt:lpstr>Interventions: Floodplain Inundation</vt:lpstr>
      <vt:lpstr>Diversion into a large, shallow off river storage</vt:lpstr>
      <vt:lpstr>Creating local oxygenated-refuges</vt:lpstr>
      <vt:lpstr>Flow over structure</vt:lpstr>
      <vt:lpstr>Are there tributaries or irrigation outfalls that can be used to deliver oxygenated water to the main channel?</vt:lpstr>
      <vt:lpstr>Oxygenated Flows</vt:lpstr>
      <vt:lpstr>Are there sites along the main channel which are connected to the main channel at flood water levels but have limited water exchange with the main channel (e.g. large backwaters, low lying wetlands or marina’s)?</vt:lpstr>
      <vt:lpstr>PowerPoint Presentation</vt:lpstr>
      <vt:lpstr>Blackwater Risk Assessment Tool</vt:lpstr>
      <vt:lpstr>Blackwater Intervention Assessment Tool</vt:lpstr>
      <vt:lpstr>Predicting hypoxia following destratification</vt:lpstr>
      <vt:lpstr>Tributary Contribution to DO Tool</vt:lpstr>
      <vt:lpstr>PowerPoint Presentation</vt:lpstr>
      <vt:lpstr>Creating local aerated refuges</vt:lpstr>
      <vt:lpstr>Is the flow occurring somewhere between mid-autumn and mid-spring</vt:lpstr>
      <vt:lpstr>Are there salt intrusions or saline pools (with water column salinities greater than about  2500 EC) in the water course?</vt:lpstr>
      <vt:lpstr>Risk of acid sulfate soils</vt:lpstr>
      <vt:lpstr>Can you measure the oxygen profile throughout the water column in the pool (at a number of locations if it is a weir pool).</vt:lpstr>
      <vt:lpstr>Can’t measure DO concentration profile throughout the water column</vt:lpstr>
      <vt:lpstr>Have there been recent fires in the upper catchment?</vt:lpstr>
      <vt:lpstr>Preparing for inflows</vt:lpstr>
      <vt:lpstr>Preparing for inflows</vt:lpstr>
      <vt:lpstr>Is the dissolved oxygen concentration at the bottom of the  pool &lt; 3 mg/L?</vt:lpstr>
      <vt:lpstr>PowerPoint Presentation</vt:lpstr>
      <vt:lpstr>Creating local aerated refuges</vt:lpstr>
      <vt:lpstr>There is a heightened risk of hypoxic throughout the water column following destratification of the pool.  Destratification can be caused either by increased inflows or, a cool change.  The impact of destratification on dissolved oxygen concentration in the water column needs to be assessed  Action: Use the tool for predicting hypoxia in a pool following destratification to estimate the dissolved oxygen in the weir pool following mixing.</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Darren Baldwin</dc:creator>
  <cp:lastModifiedBy>Darren Baldwin</cp:lastModifiedBy>
  <cp:revision>118</cp:revision>
  <dcterms:created xsi:type="dcterms:W3CDTF">2021-01-05T23:49:08Z</dcterms:created>
  <dcterms:modified xsi:type="dcterms:W3CDTF">2021-04-23T04:35:57Z</dcterms:modified>
</cp:coreProperties>
</file>